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6"/>
  </p:notesMasterIdLst>
  <p:sldIdLst>
    <p:sldId id="257" r:id="rId4"/>
    <p:sldId id="327" r:id="rId5"/>
    <p:sldId id="275" r:id="rId6"/>
    <p:sldId id="312" r:id="rId7"/>
    <p:sldId id="321" r:id="rId8"/>
    <p:sldId id="323" r:id="rId9"/>
    <p:sldId id="325" r:id="rId10"/>
    <p:sldId id="324" r:id="rId11"/>
    <p:sldId id="1421" r:id="rId12"/>
    <p:sldId id="286" r:id="rId13"/>
    <p:sldId id="1418" r:id="rId14"/>
    <p:sldId id="141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lenková Hana, Bc." initials="ZHB" lastIdx="1" clrIdx="0">
    <p:extLst>
      <p:ext uri="{19B8F6BF-5375-455C-9EA6-DF929625EA0E}">
        <p15:presenceInfo xmlns:p15="http://schemas.microsoft.com/office/powerpoint/2012/main" userId="S::hana.zelenkova@mvcr.cz::41574929-e683-4a59-a3b9-2669e59765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401ED-36A2-B243-9809-C46AABD057C7}" v="4" dt="2024-09-04T21:31:59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6871" autoAdjust="0"/>
  </p:normalViewPr>
  <p:slideViewPr>
    <p:cSldViewPr snapToGrid="0">
      <p:cViewPr varScale="1">
        <p:scale>
          <a:sx n="105" d="100"/>
          <a:sy n="105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án Ilavský" userId="80846b0f-800a-4a78-9d2a-0d2131833a32" providerId="ADAL" clId="{C2E401ED-36A2-B243-9809-C46AABD057C7}"/>
    <pc:docChg chg="custSel addSld delSld modSld sldOrd">
      <pc:chgData name="Ján Ilavský" userId="80846b0f-800a-4a78-9d2a-0d2131833a32" providerId="ADAL" clId="{C2E401ED-36A2-B243-9809-C46AABD057C7}" dt="2024-09-04T21:38:55.247" v="495" actId="20577"/>
      <pc:docMkLst>
        <pc:docMk/>
      </pc:docMkLst>
      <pc:sldChg chg="modSp mod">
        <pc:chgData name="Ján Ilavský" userId="80846b0f-800a-4a78-9d2a-0d2131833a32" providerId="ADAL" clId="{C2E401ED-36A2-B243-9809-C46AABD057C7}" dt="2024-09-04T21:16:12.323" v="2" actId="1076"/>
        <pc:sldMkLst>
          <pc:docMk/>
          <pc:sldMk cId="374019005" sldId="275"/>
        </pc:sldMkLst>
        <pc:spChg chg="mod">
          <ac:chgData name="Ján Ilavský" userId="80846b0f-800a-4a78-9d2a-0d2131833a32" providerId="ADAL" clId="{C2E401ED-36A2-B243-9809-C46AABD057C7}" dt="2024-09-04T21:16:12.323" v="2" actId="1076"/>
          <ac:spMkLst>
            <pc:docMk/>
            <pc:sldMk cId="374019005" sldId="275"/>
            <ac:spMk id="12" creationId="{21364380-323F-4A72-A9F0-9BE6F5A42E8A}"/>
          </ac:spMkLst>
        </pc:spChg>
      </pc:sldChg>
      <pc:sldChg chg="addSp delSp modSp mod">
        <pc:chgData name="Ján Ilavský" userId="80846b0f-800a-4a78-9d2a-0d2131833a32" providerId="ADAL" clId="{C2E401ED-36A2-B243-9809-C46AABD057C7}" dt="2024-09-04T21:30:16.324" v="107" actId="1076"/>
        <pc:sldMkLst>
          <pc:docMk/>
          <pc:sldMk cId="2544912346" sldId="321"/>
        </pc:sldMkLst>
        <pc:spChg chg="mod">
          <ac:chgData name="Ján Ilavský" userId="80846b0f-800a-4a78-9d2a-0d2131833a32" providerId="ADAL" clId="{C2E401ED-36A2-B243-9809-C46AABD057C7}" dt="2024-09-04T21:27:16.896" v="97" actId="114"/>
          <ac:spMkLst>
            <pc:docMk/>
            <pc:sldMk cId="2544912346" sldId="321"/>
            <ac:spMk id="8" creationId="{18AB38C6-7DB9-8E80-4481-78F5FE470C89}"/>
          </ac:spMkLst>
        </pc:spChg>
        <pc:picChg chg="add mod">
          <ac:chgData name="Ján Ilavský" userId="80846b0f-800a-4a78-9d2a-0d2131833a32" providerId="ADAL" clId="{C2E401ED-36A2-B243-9809-C46AABD057C7}" dt="2024-09-04T21:30:16.324" v="107" actId="1076"/>
          <ac:picMkLst>
            <pc:docMk/>
            <pc:sldMk cId="2544912346" sldId="321"/>
            <ac:picMk id="4" creationId="{1C79CFB9-8FB8-352E-7B85-AF4AF74737E1}"/>
          </ac:picMkLst>
        </pc:picChg>
        <pc:picChg chg="del mod">
          <ac:chgData name="Ján Ilavský" userId="80846b0f-800a-4a78-9d2a-0d2131833a32" providerId="ADAL" clId="{C2E401ED-36A2-B243-9809-C46AABD057C7}" dt="2024-09-04T21:29:55.144" v="103" actId="478"/>
          <ac:picMkLst>
            <pc:docMk/>
            <pc:sldMk cId="2544912346" sldId="321"/>
            <ac:picMk id="9" creationId="{6BC1998A-5C63-B117-5E9C-2D13D73D1002}"/>
          </ac:picMkLst>
        </pc:picChg>
      </pc:sldChg>
      <pc:sldChg chg="modSp mod ord">
        <pc:chgData name="Ján Ilavský" userId="80846b0f-800a-4a78-9d2a-0d2131833a32" providerId="ADAL" clId="{C2E401ED-36A2-B243-9809-C46AABD057C7}" dt="2024-09-04T21:23:51.121" v="85" actId="13926"/>
        <pc:sldMkLst>
          <pc:docMk/>
          <pc:sldMk cId="2247465972" sldId="325"/>
        </pc:sldMkLst>
        <pc:spChg chg="mod">
          <ac:chgData name="Ján Ilavský" userId="80846b0f-800a-4a78-9d2a-0d2131833a32" providerId="ADAL" clId="{C2E401ED-36A2-B243-9809-C46AABD057C7}" dt="2024-09-04T21:23:51.121" v="85" actId="13926"/>
          <ac:spMkLst>
            <pc:docMk/>
            <pc:sldMk cId="2247465972" sldId="325"/>
            <ac:spMk id="8" creationId="{18AB38C6-7DB9-8E80-4481-78F5FE470C89}"/>
          </ac:spMkLst>
        </pc:spChg>
      </pc:sldChg>
      <pc:sldChg chg="modSp mod">
        <pc:chgData name="Ján Ilavský" userId="80846b0f-800a-4a78-9d2a-0d2131833a32" providerId="ADAL" clId="{C2E401ED-36A2-B243-9809-C46AABD057C7}" dt="2024-09-04T21:17:04.842" v="3" actId="14100"/>
        <pc:sldMkLst>
          <pc:docMk/>
          <pc:sldMk cId="3997920908" sldId="327"/>
        </pc:sldMkLst>
        <pc:spChg chg="mod">
          <ac:chgData name="Ján Ilavský" userId="80846b0f-800a-4a78-9d2a-0d2131833a32" providerId="ADAL" clId="{C2E401ED-36A2-B243-9809-C46AABD057C7}" dt="2024-09-04T21:17:04.842" v="3" actId="14100"/>
          <ac:spMkLst>
            <pc:docMk/>
            <pc:sldMk cId="3997920908" sldId="327"/>
            <ac:spMk id="8" creationId="{18AB38C6-7DB9-8E80-4481-78F5FE470C89}"/>
          </ac:spMkLst>
        </pc:spChg>
      </pc:sldChg>
      <pc:sldChg chg="modSp mod">
        <pc:chgData name="Ján Ilavský" userId="80846b0f-800a-4a78-9d2a-0d2131833a32" providerId="ADAL" clId="{C2E401ED-36A2-B243-9809-C46AABD057C7}" dt="2024-09-04T21:15:53.633" v="0" actId="27636"/>
        <pc:sldMkLst>
          <pc:docMk/>
          <pc:sldMk cId="3473808276" sldId="1418"/>
        </pc:sldMkLst>
        <pc:spChg chg="mod">
          <ac:chgData name="Ján Ilavský" userId="80846b0f-800a-4a78-9d2a-0d2131833a32" providerId="ADAL" clId="{C2E401ED-36A2-B243-9809-C46AABD057C7}" dt="2024-09-04T21:15:53.633" v="0" actId="27636"/>
          <ac:spMkLst>
            <pc:docMk/>
            <pc:sldMk cId="3473808276" sldId="1418"/>
            <ac:spMk id="4" creationId="{94E4688B-690D-46FD-C8FF-4836D5E0C953}"/>
          </ac:spMkLst>
        </pc:spChg>
      </pc:sldChg>
      <pc:sldChg chg="modSp del mod ord">
        <pc:chgData name="Ján Ilavský" userId="80846b0f-800a-4a78-9d2a-0d2131833a32" providerId="ADAL" clId="{C2E401ED-36A2-B243-9809-C46AABD057C7}" dt="2024-09-04T21:31:09.549" v="120" actId="2696"/>
        <pc:sldMkLst>
          <pc:docMk/>
          <pc:sldMk cId="2340251218" sldId="1420"/>
        </pc:sldMkLst>
        <pc:spChg chg="mod">
          <ac:chgData name="Ján Ilavský" userId="80846b0f-800a-4a78-9d2a-0d2131833a32" providerId="ADAL" clId="{C2E401ED-36A2-B243-9809-C46AABD057C7}" dt="2024-09-04T21:30:49.381" v="118" actId="20577"/>
          <ac:spMkLst>
            <pc:docMk/>
            <pc:sldMk cId="2340251218" sldId="1420"/>
            <ac:spMk id="2" creationId="{0850E5DD-9CCC-7692-BF5C-15CDC8CC09C5}"/>
          </ac:spMkLst>
        </pc:spChg>
      </pc:sldChg>
      <pc:sldChg chg="modSp add del mod">
        <pc:chgData name="Ján Ilavský" userId="80846b0f-800a-4a78-9d2a-0d2131833a32" providerId="ADAL" clId="{C2E401ED-36A2-B243-9809-C46AABD057C7}" dt="2024-09-04T21:24:18.028" v="86" actId="2696"/>
        <pc:sldMkLst>
          <pc:docMk/>
          <pc:sldMk cId="3080154758" sldId="1421"/>
        </pc:sldMkLst>
        <pc:spChg chg="mod">
          <ac:chgData name="Ján Ilavský" userId="80846b0f-800a-4a78-9d2a-0d2131833a32" providerId="ADAL" clId="{C2E401ED-36A2-B243-9809-C46AABD057C7}" dt="2024-09-04T21:23:01.217" v="75" actId="20577"/>
          <ac:spMkLst>
            <pc:docMk/>
            <pc:sldMk cId="3080154758" sldId="1421"/>
            <ac:spMk id="8" creationId="{18AB38C6-7DB9-8E80-4481-78F5FE470C89}"/>
          </ac:spMkLst>
        </pc:spChg>
        <pc:spChg chg="mod">
          <ac:chgData name="Ján Ilavský" userId="80846b0f-800a-4a78-9d2a-0d2131833a32" providerId="ADAL" clId="{C2E401ED-36A2-B243-9809-C46AABD057C7}" dt="2024-09-04T21:18:32.235" v="22" actId="14100"/>
          <ac:spMkLst>
            <pc:docMk/>
            <pc:sldMk cId="3080154758" sldId="1421"/>
            <ac:spMk id="12" creationId="{21364380-323F-4A72-A9F0-9BE6F5A42E8A}"/>
          </ac:spMkLst>
        </pc:spChg>
        <pc:spChg chg="mod">
          <ac:chgData name="Ján Ilavský" userId="80846b0f-800a-4a78-9d2a-0d2131833a32" providerId="ADAL" clId="{C2E401ED-36A2-B243-9809-C46AABD057C7}" dt="2024-09-04T21:18:43.848" v="37" actId="20577"/>
          <ac:spMkLst>
            <pc:docMk/>
            <pc:sldMk cId="3080154758" sldId="1421"/>
            <ac:spMk id="13" creationId="{CF80C950-E4AF-484B-8904-12E96FF06320}"/>
          </ac:spMkLst>
        </pc:spChg>
      </pc:sldChg>
      <pc:sldChg chg="addSp modSp add mod">
        <pc:chgData name="Ján Ilavský" userId="80846b0f-800a-4a78-9d2a-0d2131833a32" providerId="ADAL" clId="{C2E401ED-36A2-B243-9809-C46AABD057C7}" dt="2024-09-04T21:38:55.247" v="495" actId="20577"/>
        <pc:sldMkLst>
          <pc:docMk/>
          <pc:sldMk cId="3615604787" sldId="1421"/>
        </pc:sldMkLst>
        <pc:spChg chg="mod">
          <ac:chgData name="Ján Ilavský" userId="80846b0f-800a-4a78-9d2a-0d2131833a32" providerId="ADAL" clId="{C2E401ED-36A2-B243-9809-C46AABD057C7}" dt="2024-09-04T21:38:55.247" v="495" actId="20577"/>
          <ac:spMkLst>
            <pc:docMk/>
            <pc:sldMk cId="3615604787" sldId="1421"/>
            <ac:spMk id="8" creationId="{18AB38C6-7DB9-8E80-4481-78F5FE470C89}"/>
          </ac:spMkLst>
        </pc:spChg>
        <pc:spChg chg="mod">
          <ac:chgData name="Ján Ilavský" userId="80846b0f-800a-4a78-9d2a-0d2131833a32" providerId="ADAL" clId="{C2E401ED-36A2-B243-9809-C46AABD057C7}" dt="2024-09-04T21:32:24.594" v="145" actId="313"/>
          <ac:spMkLst>
            <pc:docMk/>
            <pc:sldMk cId="3615604787" sldId="1421"/>
            <ac:spMk id="13" creationId="{CF80C950-E4AF-484B-8904-12E96FF06320}"/>
          </ac:spMkLst>
        </pc:spChg>
        <pc:picChg chg="add mod">
          <ac:chgData name="Ján Ilavský" userId="80846b0f-800a-4a78-9d2a-0d2131833a32" providerId="ADAL" clId="{C2E401ED-36A2-B243-9809-C46AABD057C7}" dt="2024-09-04T21:36:19.255" v="434" actId="1076"/>
          <ac:picMkLst>
            <pc:docMk/>
            <pc:sldMk cId="3615604787" sldId="1421"/>
            <ac:picMk id="4" creationId="{E1F68F2C-5F57-D988-FF8D-B475C9236E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C2C20-4475-4E44-8B9D-2DDB049ED8A9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0042-B307-4355-82B9-0473C516CD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02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4859D-4D2F-4E7A-8E63-539AB7B9D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2686F8-2EBA-4DB4-B380-758FE92AC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C42888-71BB-43FB-8FD2-030EF9C8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0B208D-02A3-4B19-8710-7352C95B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1DD331-E1C0-492D-97B0-EC59510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14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0BAFE-CA09-4545-832F-87486A69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7C6A49-7840-4338-9DF8-D67914A2F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7F41BF-1573-4084-839C-C27D1D97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65F5AA-4DA3-4752-9793-4A2CFCB6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5FC87-171F-43DB-AC7E-924C70A4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7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1A5BD2-4621-44E9-B8C5-C83BB83BD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EAF93A-3D20-41AC-86A3-C06340C52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657463-2AA8-4E4C-8F19-66F99D68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2B9887-63F6-412C-9B48-58B93883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64FDF9-CB1E-4916-9D98-A2E249CE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0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27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01B6-72F8-4405-B0F2-A64DA418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CD0E9-DE62-4EA6-8A6E-8C30FC20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561CAF-0075-452E-8629-F9D58C0E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6ADFB4-7D39-480D-8C34-0AB796ED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921B45-2353-497E-A070-A3F37399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03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56263-3CBB-4358-8D0D-E4FFD745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8E35B2-5ED8-49D8-B81E-5D5B13157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28857F-BB7D-4FB1-BFE7-0E366BBA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5D3239-C935-46D3-876C-78EC9C6A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05AAEC-EF3A-410C-8D3C-F196F78B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5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914DE-9CE3-48FA-A421-1FCDC5A5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8F20F-158C-4F7F-8F87-F1783869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1C2193-9E61-4523-AF17-98410176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F996EA-F9C0-42F8-8921-EBD63ED3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14C221-B18A-480E-8132-00E832A6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A8D2FA-B3B6-4C87-B63C-41A6BAA4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82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8E653-1BFC-46CD-ADF5-6859EC8D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339F7E-2F73-4EED-BDFA-CCF6ADF7D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AB2B69-F679-4CCC-BAAE-6E50E53BE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B2D4EE-1160-41E8-AEF3-70A5DD047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B031F8-17A7-491B-9B99-95AB6A296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109743F-0A41-4125-8758-91E24308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E5A619-B053-4219-8EB2-6D9822AE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9C5D1A-2626-4D69-A594-BFE2B687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74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39616-43CA-438D-887E-1CEA1910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A67720-B9D5-464C-9F92-4AE28842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F6E54E-ADC5-4B5D-8ABB-E9848D48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DBCA45-F8DD-4CE9-A4BA-370F7E77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04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3609070-EF29-41F0-A58F-8ACACC06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13181A-0BDA-4572-A9D1-0704F0EE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832711-320E-4724-80A0-97428297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89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942A1-7C2E-482E-9E7C-7378DCCB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D8FE9-9308-4FBA-A6CA-10D1BD4E5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D8E550-17E1-4D7C-A5F2-674ABC11B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2FC499-1E7A-4DC1-A9EC-94134397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5E5EAA-208A-4C90-BA63-8B28CD8B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4995EC-3F5A-4F3D-B349-D2F8CB66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FF70F-DF77-436B-808B-2F9FBAFB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92AB721-6E6A-43CD-9032-4451C4C57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9D6870-70A9-45D2-A417-1D26FCE3A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FF33B1-D5A2-41ED-AF15-35E596B9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463355-541E-4ADD-A03A-FE1AEACA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A2F0FB-1A3C-417A-8946-F1A387AE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11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8C8DFC-5E91-4655-811E-660D6E50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D6BA3E-3ED2-486A-B00C-0E1488307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870E47-B07C-4493-8227-AA01D5E2C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13FD-C23A-40E6-9C62-AD10B62F00B1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10D547-F0DC-4E82-8437-1DF49E33F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C48EA2-6974-4FCA-95E3-B80479CA0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4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lavsky@brightsoft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portal.e-legislativa.c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point.cz/data/prirucky/files/SOVM_lokalni_administrator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point.cz/spravadat/p/home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rava.eselpoint.c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hyperlink" Target="https://test-sprava.eselpoint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838199" y="1134608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E517FC-DCA0-8E7C-A9E0-D6C394648B56}"/>
              </a:ext>
            </a:extLst>
          </p:cNvPr>
          <p:cNvSpPr txBox="1"/>
          <p:nvPr/>
        </p:nvSpPr>
        <p:spPr>
          <a:xfrm>
            <a:off x="452446" y="5181600"/>
            <a:ext cx="6830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Ján Ilavský</a:t>
            </a:r>
            <a:br>
              <a:rPr lang="cs-CZ" dirty="0"/>
            </a:br>
            <a:r>
              <a:rPr lang="cs-CZ" dirty="0"/>
              <a:t>konzultant, projektový manager</a:t>
            </a:r>
            <a:br>
              <a:rPr lang="cs-CZ" dirty="0"/>
            </a:br>
            <a:r>
              <a:rPr lang="cs-CZ" b="1" dirty="0">
                <a:solidFill>
                  <a:srgbClr val="0070C0"/>
                </a:solidFill>
                <a:hlinkClick r:id="rId2"/>
              </a:rPr>
              <a:t>ilavsky@brightsoft.cz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b="1" dirty="0">
                <a:solidFill>
                  <a:srgbClr val="0070C0"/>
                </a:solidFill>
              </a:rPr>
              <a:t>M 603 55 44 71</a:t>
            </a:r>
          </a:p>
          <a:p>
            <a:r>
              <a:rPr lang="cs-CZ" dirty="0"/>
              <a:t>28.8.2024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E80148-D7CA-EFED-E753-D1B982B9DBCA}"/>
              </a:ext>
            </a:extLst>
          </p:cNvPr>
          <p:cNvSpPr txBox="1"/>
          <p:nvPr/>
        </p:nvSpPr>
        <p:spPr>
          <a:xfrm>
            <a:off x="990600" y="2449286"/>
            <a:ext cx="1032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NÁZEV PREZENTACE</a:t>
            </a:r>
          </a:p>
        </p:txBody>
      </p:sp>
      <p:pic>
        <p:nvPicPr>
          <p:cNvPr id="9" name="Obrázek 8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759BB5A3-4237-AEDE-A236-9C2968B8C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15" name="Kosoúhelník 14">
            <a:extLst>
              <a:ext uri="{FF2B5EF4-FFF2-40B4-BE49-F238E27FC236}">
                <a16:creationId xmlns:a16="http://schemas.microsoft.com/office/drawing/2014/main" id="{76D7E403-50D9-E56F-366C-8DEE99DA1ABA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Kosoúhelník 2">
            <a:extLst>
              <a:ext uri="{FF2B5EF4-FFF2-40B4-BE49-F238E27FC236}">
                <a16:creationId xmlns:a16="http://schemas.microsoft.com/office/drawing/2014/main" id="{7A5970C2-7FFC-BD8C-1E44-480D52650A55}"/>
              </a:ext>
            </a:extLst>
          </p:cNvPr>
          <p:cNvSpPr/>
          <p:nvPr/>
        </p:nvSpPr>
        <p:spPr>
          <a:xfrm>
            <a:off x="0" y="1134608"/>
            <a:ext cx="12192000" cy="2732314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Technické předpoklady pro zahájení práce s e-Legislativou</a:t>
            </a:r>
          </a:p>
        </p:txBody>
      </p:sp>
    </p:spTree>
    <p:extLst>
      <p:ext uri="{BB962C8B-B14F-4D97-AF65-F5344CB8AC3E}">
        <p14:creationId xmlns:p14="http://schemas.microsoft.com/office/powerpoint/2010/main" val="122501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38100" y="1134608"/>
            <a:ext cx="12192000" cy="2732314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838199" y="1134608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E517FC-DCA0-8E7C-A9E0-D6C394648B56}"/>
              </a:ext>
            </a:extLst>
          </p:cNvPr>
          <p:cNvSpPr txBox="1"/>
          <p:nvPr/>
        </p:nvSpPr>
        <p:spPr>
          <a:xfrm>
            <a:off x="128355" y="4212612"/>
            <a:ext cx="683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Další prezentace administrace uživatelů – Eva Jandíková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E80148-D7CA-EFED-E753-D1B982B9DBCA}"/>
              </a:ext>
            </a:extLst>
          </p:cNvPr>
          <p:cNvSpPr txBox="1"/>
          <p:nvPr/>
        </p:nvSpPr>
        <p:spPr>
          <a:xfrm>
            <a:off x="990600" y="2449286"/>
            <a:ext cx="1032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  <p:pic>
        <p:nvPicPr>
          <p:cNvPr id="9" name="Obrázek 8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759BB5A3-4237-AEDE-A236-9C2968B8C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15" name="Kosoúhelník 14">
            <a:extLst>
              <a:ext uri="{FF2B5EF4-FFF2-40B4-BE49-F238E27FC236}">
                <a16:creationId xmlns:a16="http://schemas.microsoft.com/office/drawing/2014/main" id="{76D7E403-50D9-E56F-366C-8DEE99DA1ABA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77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C7DFAD-3676-4D93-55AE-238CC4C563E0}"/>
              </a:ext>
            </a:extLst>
          </p:cNvPr>
          <p:cNvSpPr/>
          <p:nvPr/>
        </p:nvSpPr>
        <p:spPr bwMode="auto">
          <a:xfrm>
            <a:off x="3962326" y="1878468"/>
            <a:ext cx="7004077" cy="115401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>
                <a:ea typeface="Calibri"/>
                <a:cs typeface="Calibri"/>
              </a:rPr>
              <a:t>Veřejná část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45418-A611-CE26-ACC3-2F2B2CD1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cs-CZ" smtClean="0"/>
              <a:pPr/>
              <a:t>11</a:t>
            </a:fld>
            <a:endParaRPr lang="cs-CZ">
              <a:ea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4688B-690D-46FD-C8FF-4836D5E0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ea typeface="Calibri"/>
                <a:cs typeface="Calibri"/>
              </a:rPr>
              <a:t>Elektronická sbírka a elektronická legislativa (eSeL)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F6CE5-6B25-1825-AE19-D12F6364E4ED}"/>
              </a:ext>
            </a:extLst>
          </p:cNvPr>
          <p:cNvSpPr/>
          <p:nvPr/>
        </p:nvSpPr>
        <p:spPr bwMode="auto">
          <a:xfrm>
            <a:off x="5317851" y="3288745"/>
            <a:ext cx="1224676" cy="6315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800">
                <a:ea typeface="Calibri"/>
                <a:cs typeface="Calibri"/>
              </a:rPr>
              <a:t>Editor eŠablona+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F543476B-57AA-26DD-062D-2A5A05EC0CCE}"/>
              </a:ext>
            </a:extLst>
          </p:cNvPr>
          <p:cNvSpPr/>
          <p:nvPr/>
        </p:nvSpPr>
        <p:spPr bwMode="auto">
          <a:xfrm>
            <a:off x="9366680" y="4700400"/>
            <a:ext cx="1785908" cy="612648"/>
          </a:xfrm>
          <a:prstGeom prst="flowChartMagneticDisk">
            <a:avLst/>
          </a:prstGeom>
          <a:solidFill>
            <a:schemeClr val="tx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800">
                <a:ea typeface="Calibri"/>
                <a:cs typeface="Calibri"/>
              </a:rPr>
              <a:t>Data eSbírka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CFE86EA0-911A-6B82-3504-F857700A4591}"/>
              </a:ext>
            </a:extLst>
          </p:cNvPr>
          <p:cNvSpPr/>
          <p:nvPr/>
        </p:nvSpPr>
        <p:spPr bwMode="auto">
          <a:xfrm>
            <a:off x="4105552" y="4700400"/>
            <a:ext cx="1881728" cy="612648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800">
                <a:solidFill>
                  <a:srgbClr val="000000"/>
                </a:solidFill>
                <a:ea typeface="Calibri"/>
                <a:cs typeface="Calibri"/>
              </a:rPr>
              <a:t>Data </a:t>
            </a:r>
            <a:r>
              <a:rPr lang="cs-CZ" sz="1800" err="1">
                <a:solidFill>
                  <a:srgbClr val="000000"/>
                </a:solidFill>
                <a:ea typeface="Calibri"/>
                <a:cs typeface="Calibri"/>
              </a:rPr>
              <a:t>eLegislativy</a:t>
            </a:r>
            <a:endParaRPr lang="cs-CZ" sz="1800" err="1"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C814-E64E-926C-0210-065EDA34FACB}"/>
              </a:ext>
            </a:extLst>
          </p:cNvPr>
          <p:cNvSpPr/>
          <p:nvPr/>
        </p:nvSpPr>
        <p:spPr bwMode="auto">
          <a:xfrm>
            <a:off x="3306824" y="3288745"/>
            <a:ext cx="1594268" cy="63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800">
                <a:ea typeface="Calibri"/>
                <a:cs typeface="Calibri"/>
              </a:rPr>
              <a:t>Interní portál eLegislativa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F13B1-F20F-9FE0-FF4D-1E9B6E77B0E9}"/>
              </a:ext>
            </a:extLst>
          </p:cNvPr>
          <p:cNvSpPr/>
          <p:nvPr/>
        </p:nvSpPr>
        <p:spPr bwMode="auto">
          <a:xfrm>
            <a:off x="9513426" y="5687562"/>
            <a:ext cx="1361561" cy="4131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800">
                <a:ea typeface="Calibri"/>
                <a:cs typeface="Calibri"/>
              </a:rPr>
              <a:t>Digitalizace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E23E6-CFE0-D2BB-5340-1B52F41EAFD6}"/>
              </a:ext>
            </a:extLst>
          </p:cNvPr>
          <p:cNvSpPr/>
          <p:nvPr/>
        </p:nvSpPr>
        <p:spPr bwMode="auto">
          <a:xfrm>
            <a:off x="4188793" y="2139729"/>
            <a:ext cx="1594268" cy="63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800" dirty="0">
                <a:ea typeface="Calibri"/>
                <a:cs typeface="Calibri"/>
              </a:rPr>
              <a:t>Veřejný portál </a:t>
            </a:r>
            <a:r>
              <a:rPr lang="cs-CZ" sz="1800" dirty="0" err="1">
                <a:ea typeface="Calibri"/>
                <a:cs typeface="Calibri"/>
              </a:rPr>
              <a:t>eLegislativa</a:t>
            </a:r>
            <a:endParaRPr lang="cs-CZ" sz="1800" dirty="0"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1DD3D-892D-1084-9496-2C2E074237C2}"/>
              </a:ext>
            </a:extLst>
          </p:cNvPr>
          <p:cNvSpPr/>
          <p:nvPr/>
        </p:nvSpPr>
        <p:spPr bwMode="auto">
          <a:xfrm>
            <a:off x="9136896" y="2139729"/>
            <a:ext cx="1594268" cy="63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800">
                <a:ea typeface="Calibri"/>
                <a:cs typeface="Calibri"/>
              </a:rPr>
              <a:t>Veřejný portál eSbírka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662718-ECAB-D9C7-9ABA-E42834252D7F}"/>
              </a:ext>
            </a:extLst>
          </p:cNvPr>
          <p:cNvSpPr/>
          <p:nvPr/>
        </p:nvSpPr>
        <p:spPr bwMode="auto">
          <a:xfrm>
            <a:off x="10308114" y="3212991"/>
            <a:ext cx="1224676" cy="6315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800">
                <a:ea typeface="Calibri"/>
                <a:cs typeface="Calibri"/>
              </a:rPr>
              <a:t>Editor eŠablona-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28B49F-4621-A8AE-FEC1-57CE3532E2C6}"/>
              </a:ext>
            </a:extLst>
          </p:cNvPr>
          <p:cNvSpPr/>
          <p:nvPr/>
        </p:nvSpPr>
        <p:spPr bwMode="auto">
          <a:xfrm>
            <a:off x="6972706" y="3284289"/>
            <a:ext cx="1763094" cy="11014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800">
                <a:ea typeface="Calibri"/>
                <a:cs typeface="Calibri"/>
              </a:rPr>
              <a:t>Portál správy systému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114176-3322-AADA-97B9-83941D494ABC}"/>
              </a:ext>
            </a:extLst>
          </p:cNvPr>
          <p:cNvSpPr/>
          <p:nvPr/>
        </p:nvSpPr>
        <p:spPr bwMode="auto">
          <a:xfrm>
            <a:off x="7068526" y="4014349"/>
            <a:ext cx="722759" cy="293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800">
                <a:ea typeface="Calibri"/>
                <a:cs typeface="Calibri"/>
              </a:rPr>
              <a:t>RIO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B60986-789C-4C22-B66C-CC98B2F9C89A}"/>
              </a:ext>
            </a:extLst>
          </p:cNvPr>
          <p:cNvSpPr/>
          <p:nvPr/>
        </p:nvSpPr>
        <p:spPr bwMode="auto">
          <a:xfrm>
            <a:off x="7885280" y="4014349"/>
            <a:ext cx="699945" cy="2984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800">
                <a:ea typeface="Calibri"/>
                <a:cs typeface="Calibri"/>
              </a:rPr>
              <a:t>...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900B3D-3C0F-72FC-A811-00CCD6B7B59F}"/>
              </a:ext>
            </a:extLst>
          </p:cNvPr>
          <p:cNvCxnSpPr/>
          <p:nvPr/>
        </p:nvCxnSpPr>
        <p:spPr bwMode="gray">
          <a:xfrm flipH="1" flipV="1">
            <a:off x="6144204" y="4891002"/>
            <a:ext cx="3119208" cy="719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 type="triangle"/>
          </a:ln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4A1B8A-130A-A47F-8B6E-D6693C841942}"/>
              </a:ext>
            </a:extLst>
          </p:cNvPr>
          <p:cNvCxnSpPr>
            <a:cxnSpLocks/>
          </p:cNvCxnSpPr>
          <p:nvPr/>
        </p:nvCxnSpPr>
        <p:spPr bwMode="gray">
          <a:xfrm flipV="1">
            <a:off x="6178028" y="5067219"/>
            <a:ext cx="3113947" cy="11221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 type="triangle"/>
          </a:ln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1AEE92-6933-8A9B-0EB5-1B45AA4F127D}"/>
              </a:ext>
            </a:extLst>
          </p:cNvPr>
          <p:cNvCxnSpPr/>
          <p:nvPr/>
        </p:nvCxnSpPr>
        <p:spPr bwMode="gray">
          <a:xfrm flipH="1" flipV="1">
            <a:off x="10193866" y="5356724"/>
            <a:ext cx="3566" cy="284304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 type="triangle"/>
          </a:ln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2C78D2-B290-4881-2BFA-54B082643ADF}"/>
              </a:ext>
            </a:extLst>
          </p:cNvPr>
          <p:cNvCxnSpPr>
            <a:cxnSpLocks/>
          </p:cNvCxnSpPr>
          <p:nvPr/>
        </p:nvCxnSpPr>
        <p:spPr bwMode="gray">
          <a:xfrm>
            <a:off x="4043502" y="3969973"/>
            <a:ext cx="589100" cy="718328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 type="triangle"/>
          </a:ln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CCD023-1D68-DFCB-03CB-8F1BA1D6501D}"/>
              </a:ext>
            </a:extLst>
          </p:cNvPr>
          <p:cNvCxnSpPr>
            <a:cxnSpLocks/>
          </p:cNvCxnSpPr>
          <p:nvPr/>
        </p:nvCxnSpPr>
        <p:spPr bwMode="gray">
          <a:xfrm flipH="1">
            <a:off x="5577303" y="3961061"/>
            <a:ext cx="275391" cy="736152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 type="triangle"/>
          </a:ln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6F75E8-A307-514F-C72F-88C0B89F8D5A}"/>
              </a:ext>
            </a:extLst>
          </p:cNvPr>
          <p:cNvCxnSpPr>
            <a:cxnSpLocks/>
          </p:cNvCxnSpPr>
          <p:nvPr/>
        </p:nvCxnSpPr>
        <p:spPr bwMode="gray">
          <a:xfrm>
            <a:off x="5068413" y="2842569"/>
            <a:ext cx="9804" cy="1823451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 type="triangle"/>
          </a:ln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99D38B-D22E-9388-E0E5-C43B929BABEB}"/>
              </a:ext>
            </a:extLst>
          </p:cNvPr>
          <p:cNvCxnSpPr>
            <a:cxnSpLocks/>
          </p:cNvCxnSpPr>
          <p:nvPr/>
        </p:nvCxnSpPr>
        <p:spPr bwMode="gray">
          <a:xfrm flipH="1">
            <a:off x="10626110" y="3916500"/>
            <a:ext cx="275391" cy="736152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 type="triangle"/>
          </a:ln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24C740-BCA6-5988-DFCE-29AC83B20C7E}"/>
              </a:ext>
            </a:extLst>
          </p:cNvPr>
          <p:cNvCxnSpPr>
            <a:cxnSpLocks/>
          </p:cNvCxnSpPr>
          <p:nvPr/>
        </p:nvCxnSpPr>
        <p:spPr bwMode="gray">
          <a:xfrm>
            <a:off x="10041466" y="2842569"/>
            <a:ext cx="14258" cy="1818994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 type="triangle"/>
          </a:ln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40C7F15-E54B-06CE-A275-0F165A9CDCC4}"/>
              </a:ext>
            </a:extLst>
          </p:cNvPr>
          <p:cNvSpPr txBox="1"/>
          <p:nvPr/>
        </p:nvSpPr>
        <p:spPr>
          <a:xfrm>
            <a:off x="6597871" y="5102837"/>
            <a:ext cx="2540760" cy="5704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</a:pPr>
            <a:r>
              <a:rPr lang="cs-CZ" sz="1600">
                <a:ea typeface="Calibri"/>
                <a:cs typeface="Calibri"/>
              </a:rPr>
              <a:t>Publikace právního aktu </a:t>
            </a:r>
            <a:endParaRPr lang="cs-CZ">
              <a:ea typeface="Calibri"/>
              <a:cs typeface="Calibri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cs-CZ" sz="1600">
                <a:ea typeface="Calibri"/>
                <a:cs typeface="Calibri"/>
              </a:rPr>
              <a:t>(všech jeho právních předpisů)</a:t>
            </a:r>
            <a:endParaRPr lang="cs-CZ">
              <a:ea typeface="Calibri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CE5CBA-A558-A45D-2CB4-B5357A7F122A}"/>
              </a:ext>
            </a:extLst>
          </p:cNvPr>
          <p:cNvSpPr txBox="1"/>
          <p:nvPr/>
        </p:nvSpPr>
        <p:spPr>
          <a:xfrm>
            <a:off x="6597871" y="4617117"/>
            <a:ext cx="2171363" cy="2339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</a:pPr>
            <a:r>
              <a:rPr lang="cs-CZ" sz="1600">
                <a:ea typeface="Calibri"/>
                <a:cs typeface="Calibri"/>
              </a:rPr>
              <a:t>Import právního předpisu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EACBA4-9CC4-0C05-37AA-9F96D3ED24BC}"/>
              </a:ext>
            </a:extLst>
          </p:cNvPr>
          <p:cNvSpPr txBox="1"/>
          <p:nvPr/>
        </p:nvSpPr>
        <p:spPr>
          <a:xfrm>
            <a:off x="10318747" y="5379117"/>
            <a:ext cx="1467325" cy="2339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</a:pPr>
            <a:r>
              <a:rPr lang="cs-CZ" sz="1600">
                <a:ea typeface="Calibri"/>
                <a:cs typeface="Calibri"/>
              </a:rPr>
              <a:t>Přihrávání balíčků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68BCA1-9D1F-A2D9-F788-5F952C1E37AC}"/>
              </a:ext>
            </a:extLst>
          </p:cNvPr>
          <p:cNvCxnSpPr>
            <a:cxnSpLocks/>
          </p:cNvCxnSpPr>
          <p:nvPr/>
        </p:nvCxnSpPr>
        <p:spPr bwMode="gray">
          <a:xfrm flipH="1">
            <a:off x="6009547" y="4032359"/>
            <a:ext cx="899251" cy="69159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 type="triangle"/>
          </a:ln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0AFF07D-E2A3-3984-85B5-2651108DCDEE}"/>
              </a:ext>
            </a:extLst>
          </p:cNvPr>
          <p:cNvCxnSpPr>
            <a:cxnSpLocks/>
          </p:cNvCxnSpPr>
          <p:nvPr/>
        </p:nvCxnSpPr>
        <p:spPr bwMode="gray">
          <a:xfrm>
            <a:off x="8789289" y="3983341"/>
            <a:ext cx="985696" cy="664853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 type="triangle"/>
          </a:ln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03531E6-BC60-3547-001E-8D0B272EA938}"/>
              </a:ext>
            </a:extLst>
          </p:cNvPr>
          <p:cNvSpPr txBox="1"/>
          <p:nvPr/>
        </p:nvSpPr>
        <p:spPr>
          <a:xfrm>
            <a:off x="314713" y="1827573"/>
            <a:ext cx="2844239" cy="42421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000">
                <a:ea typeface="+mn-lt"/>
                <a:cs typeface="+mn-lt"/>
              </a:rPr>
              <a:t>Elektronická sbírka zákonů a mezinárodních smluv ČR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endParaRPr lang="cs-CZ" sz="2000">
              <a:ea typeface="+mn-lt"/>
              <a:cs typeface="+mn-lt"/>
            </a:endParaRPr>
          </a:p>
          <a:p>
            <a:pPr marL="342900" indent="-342900">
              <a:lnSpc>
                <a:spcPct val="95000"/>
              </a:lnSpc>
              <a:spcAft>
                <a:spcPts val="800"/>
              </a:spcAft>
              <a:buFont typeface="Arial"/>
              <a:buChar char="•"/>
            </a:pPr>
            <a:r>
              <a:rPr lang="cs-CZ" sz="2000">
                <a:ea typeface="+mn-lt"/>
                <a:cs typeface="+mn-lt"/>
              </a:rPr>
              <a:t>Ve Sbírce zákonů a mezinárodních smluv se vyhlašují: ústavní zákon, zákon, zákonné opatření Senátu, nařízení vlády, prováděcí předpis vydaný ministerstvem, jiným ústředním správním úřadem nebo ČNB</a:t>
            </a:r>
            <a:endParaRPr lang="cs-CZ" sz="2000">
              <a:ea typeface="Calibri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00FCBF-18C1-6582-5E13-23A4FE55FBF3}"/>
              </a:ext>
            </a:extLst>
          </p:cNvPr>
          <p:cNvSpPr txBox="1"/>
          <p:nvPr/>
        </p:nvSpPr>
        <p:spPr>
          <a:xfrm>
            <a:off x="4187099" y="5356836"/>
            <a:ext cx="2171363" cy="2339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</a:pPr>
            <a:r>
              <a:rPr lang="cs-CZ" sz="1600">
                <a:ea typeface="Calibri"/>
                <a:cs typeface="Calibri"/>
              </a:rPr>
              <a:t>Návrhy právních aktů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B39EDC-E402-68CF-1742-4E229DC6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1000" err="1"/>
              <a:t>Informační</a:t>
            </a:r>
            <a:r>
              <a:rPr lang="pl-PL" sz="1000"/>
              <a:t> </a:t>
            </a:r>
            <a:r>
              <a:rPr lang="pl-PL" sz="1000" err="1"/>
              <a:t>systém</a:t>
            </a:r>
            <a:r>
              <a:rPr lang="pl-PL" sz="1000"/>
              <a:t> e-</a:t>
            </a:r>
            <a:r>
              <a:rPr lang="pl-PL" sz="1000" err="1"/>
              <a:t>Sbírka</a:t>
            </a:r>
            <a:r>
              <a:rPr lang="pl-PL" sz="1000"/>
              <a:t> a e-</a:t>
            </a:r>
            <a:r>
              <a:rPr lang="pl-PL" sz="1000" err="1"/>
              <a:t>Legislativa</a:t>
            </a:r>
            <a:endParaRPr lang="pl-PL" sz="1000"/>
          </a:p>
        </p:txBody>
      </p:sp>
    </p:spTree>
    <p:extLst>
      <p:ext uri="{BB962C8B-B14F-4D97-AF65-F5344CB8AC3E}">
        <p14:creationId xmlns:p14="http://schemas.microsoft.com/office/powerpoint/2010/main" val="34738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C5A77-AC57-F521-125C-7AB85126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Nejsou v JIP/KAAS a CMS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FC2F4D-5762-3D5F-1125-6D1CB235F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594" y="1640876"/>
            <a:ext cx="4991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0" y="645582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Obsah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AB38C6-7DB9-8E80-4481-78F5FE470C89}"/>
              </a:ext>
            </a:extLst>
          </p:cNvPr>
          <p:cNvSpPr txBox="1"/>
          <p:nvPr/>
        </p:nvSpPr>
        <p:spPr>
          <a:xfrm>
            <a:off x="388327" y="2026418"/>
            <a:ext cx="1134503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dělat když něco nefunguje nebo nevím …</a:t>
            </a:r>
          </a:p>
          <a:p>
            <a:pPr marL="457200" indent="-457200">
              <a:buAutoNum type="arabicPeriod"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napojení organizace – CMS napojení</a:t>
            </a:r>
          </a:p>
          <a:p>
            <a:pPr marL="457200" indent="-457200">
              <a:buAutoNum type="arabicPeriod"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napojení organizace – CMS DNS</a:t>
            </a:r>
          </a:p>
          <a:p>
            <a:pPr marL="457200" indent="-457200">
              <a:buAutoNum type="arabicPeriod"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napojení organizace – JIP/KAAS</a:t>
            </a:r>
          </a:p>
          <a:p>
            <a:pPr marL="457200" indent="-457200">
              <a:buAutoNum type="arabicPeriod"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napojení organizace – synchronizace uživatelů</a:t>
            </a:r>
          </a:p>
          <a:p>
            <a:pPr marL="457200" indent="-457200">
              <a:buAutoNum type="arabicPeriod"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napojení organizace – přihlášení uživatelů</a:t>
            </a:r>
          </a:p>
          <a:p>
            <a:pPr marL="457200" indent="-457200">
              <a:buAutoNum type="arabicPeriod"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Další prezentace administrace uživatelů – Eva Jandíková</a:t>
            </a:r>
          </a:p>
          <a:p>
            <a:pPr marL="457200" indent="-457200">
              <a:buAutoNum type="arabicPeriod"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92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0" y="628671"/>
            <a:ext cx="9120415" cy="864403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6866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dělat když něco nefunguje nebo nevím …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678A1374-FC77-3C01-8AF5-E85054C57B86}"/>
              </a:ext>
            </a:extLst>
          </p:cNvPr>
          <p:cNvGrpSpPr/>
          <p:nvPr/>
        </p:nvGrpSpPr>
        <p:grpSpPr>
          <a:xfrm>
            <a:off x="0" y="1763740"/>
            <a:ext cx="6446522" cy="2873549"/>
            <a:chOff x="166560" y="2548469"/>
            <a:chExt cx="2789614" cy="2873549"/>
          </a:xfrm>
        </p:grpSpPr>
        <p:sp>
          <p:nvSpPr>
            <p:cNvPr id="5" name="Google Shape;353;g2a6c66510c1_0_122">
              <a:extLst>
                <a:ext uri="{FF2B5EF4-FFF2-40B4-BE49-F238E27FC236}">
                  <a16:creationId xmlns:a16="http://schemas.microsoft.com/office/drawing/2014/main" id="{E5856EF2-1BB2-6AB5-1C0A-45F61FB3A1D9}"/>
                </a:ext>
              </a:extLst>
            </p:cNvPr>
            <p:cNvSpPr txBox="1"/>
            <p:nvPr/>
          </p:nvSpPr>
          <p:spPr>
            <a:xfrm>
              <a:off x="354056" y="2548469"/>
              <a:ext cx="2343300" cy="1177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cs-CZ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Uživatelská podpora       24x7x365  10x5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cs-CZ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+420 974 801 300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cs-CZ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esel@nakit.cz</a:t>
              </a:r>
              <a:endParaRPr lang="cs-CZ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Google Shape;354;g2a6c66510c1_0_122">
              <a:extLst>
                <a:ext uri="{FF2B5EF4-FFF2-40B4-BE49-F238E27FC236}">
                  <a16:creationId xmlns:a16="http://schemas.microsoft.com/office/drawing/2014/main" id="{59BD85EC-C0C7-8CCD-58FD-B7AAA9C998C1}"/>
                </a:ext>
              </a:extLst>
            </p:cNvPr>
            <p:cNvSpPr txBox="1"/>
            <p:nvPr/>
          </p:nvSpPr>
          <p:spPr>
            <a:xfrm>
              <a:off x="166560" y="4798801"/>
              <a:ext cx="2789614" cy="623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3600" dirty="0"/>
            </a:p>
          </p:txBody>
        </p:sp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206DA571-79E8-40B0-D7DE-6FBC3421C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321" y="1242660"/>
            <a:ext cx="6007679" cy="30179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403AF0-A43A-FA05-4EF7-8DB9014F6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85" y="3124856"/>
            <a:ext cx="6320550" cy="358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0" y="645582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napojení organizace – CMS napojení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AB38C6-7DB9-8E80-4481-78F5FE470C89}"/>
              </a:ext>
            </a:extLst>
          </p:cNvPr>
          <p:cNvSpPr txBox="1"/>
          <p:nvPr/>
        </p:nvSpPr>
        <p:spPr>
          <a:xfrm>
            <a:off x="388327" y="2026418"/>
            <a:ext cx="1160281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a typeface="DM Sans"/>
                <a:cs typeface="DM Sans"/>
                <a:sym typeface="DM Sans"/>
              </a:rPr>
              <a:t>Je organizace napojená do CMS (dedikovaná datová síť pro veřejnou správu)</a:t>
            </a:r>
          </a:p>
          <a:p>
            <a:endParaRPr lang="cs-CZ" sz="2800" b="1" dirty="0"/>
          </a:p>
          <a:p>
            <a:r>
              <a:rPr lang="cs-CZ" sz="2400" b="1" dirty="0"/>
              <a:t>Ano – postupujte na další slide (DNS)</a:t>
            </a:r>
          </a:p>
          <a:p>
            <a:endParaRPr lang="cs-CZ" sz="2400" b="1" dirty="0"/>
          </a:p>
          <a:p>
            <a:r>
              <a:rPr lang="cs-CZ" sz="2400" b="1" dirty="0"/>
              <a:t>Ne – 	Produkční prostředí – </a:t>
            </a:r>
            <a:r>
              <a:rPr lang="cs-CZ" sz="2400" b="1" dirty="0">
                <a:highlight>
                  <a:srgbClr val="00FF00"/>
                </a:highlight>
              </a:rPr>
              <a:t>OK</a:t>
            </a:r>
          </a:p>
          <a:p>
            <a:r>
              <a:rPr lang="cs-CZ" sz="2400" b="1" dirty="0"/>
              <a:t>	Testovací prostředí do cca 15.10. </a:t>
            </a:r>
            <a:r>
              <a:rPr lang="cs-CZ" sz="2400" b="1" dirty="0">
                <a:highlight>
                  <a:srgbClr val="FF0000"/>
                </a:highlight>
              </a:rPr>
              <a:t>KO </a:t>
            </a:r>
            <a:r>
              <a:rPr lang="cs-CZ" sz="2400" b="1" dirty="0"/>
              <a:t> následně od 15.10 </a:t>
            </a:r>
            <a:r>
              <a:rPr lang="cs-CZ" sz="2400" b="1" dirty="0">
                <a:highlight>
                  <a:srgbClr val="00FF00"/>
                </a:highlight>
              </a:rPr>
              <a:t>OK</a:t>
            </a:r>
          </a:p>
          <a:p>
            <a:endParaRPr lang="cs-CZ" sz="2400" b="1" dirty="0">
              <a:highlight>
                <a:srgbClr val="FF0000"/>
              </a:highlight>
            </a:endParaRPr>
          </a:p>
          <a:p>
            <a:r>
              <a:rPr lang="cs-CZ" sz="2400" b="1" dirty="0"/>
              <a:t>Požádat helpdesk (emailem) o zřízení VPN (CMS/VPN) pro uživatele (jméno, email, mobil)</a:t>
            </a:r>
          </a:p>
          <a:p>
            <a:r>
              <a:rPr lang="cs-CZ" sz="2400" b="1" dirty="0"/>
              <a:t>Nutná součinnost IT organizace, není jednoduchá instalace na klientském počítači (2FA).</a:t>
            </a:r>
          </a:p>
          <a:p>
            <a:r>
              <a:rPr lang="cs-CZ" sz="2400" b="1" dirty="0"/>
              <a:t>	</a:t>
            </a:r>
          </a:p>
        </p:txBody>
      </p:sp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75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0" y="645582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napojení organizace – CMS DNS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AB38C6-7DB9-8E80-4481-78F5FE470C89}"/>
              </a:ext>
            </a:extLst>
          </p:cNvPr>
          <p:cNvSpPr txBox="1"/>
          <p:nvPr/>
        </p:nvSpPr>
        <p:spPr>
          <a:xfrm>
            <a:off x="294595" y="1646223"/>
            <a:ext cx="1160281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600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DNS - </a:t>
            </a:r>
            <a:r>
              <a:rPr lang="cs-CZ" sz="1600" b="0" i="1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Domain</a:t>
            </a:r>
            <a:r>
              <a:rPr lang="cs-CZ" sz="1600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Name </a:t>
            </a:r>
            <a:r>
              <a:rPr lang="cs-CZ" sz="1600" b="0" i="1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System</a:t>
            </a:r>
            <a:r>
              <a:rPr lang="cs-CZ" sz="1600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a představuje protokol, který zajišťuje překlad názvů domén webových stránek z nepřehledné (číselné) podoby využívané stroji na tzv. „doménové jméno“ – tedy název, který vidíte v prohlížeči a který zadáváte, když chcete na stránku vstoupit.</a:t>
            </a:r>
          </a:p>
          <a:p>
            <a:pPr algn="l"/>
            <a:endParaRPr lang="cs-CZ" sz="20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cs-CZ" sz="2000" dirty="0">
                <a:solidFill>
                  <a:srgbClr val="000000"/>
                </a:solidFill>
                <a:latin typeface="Aptos" panose="020B0004020202020204" pitchFamily="34" charset="0"/>
              </a:rPr>
              <a:t>Nutno nastavit v organizaci p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ro domény :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eselpoint.cz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e-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legislativa.cz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e-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sbirka.cz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algn="l"/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 </a:t>
            </a:r>
          </a:p>
          <a:p>
            <a:pPr algn="l"/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nastavit dotazování na DNS CMS. 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</a:rPr>
              <a:t>CMS2-06_nastavení_DNS_pro_subjekty_CMS_v1.0.3.pdf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dokument, kde jsou popsány všechny varianty na nastaveni DNS. Viz. bod číslo 2. na straně 4. </a:t>
            </a:r>
          </a:p>
          <a:p>
            <a:pPr algn="l"/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 </a:t>
            </a:r>
          </a:p>
          <a:p>
            <a:pPr algn="l"/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 uživatele by teda po zadání do prohlížeče </a:t>
            </a:r>
            <a:r>
              <a:rPr lang="cs-CZ" sz="1800" b="0" i="0" u="sng" strike="noStrike" dirty="0">
                <a:solidFill>
                  <a:srgbClr val="345B65"/>
                </a:solidFill>
                <a:effectLst/>
                <a:latin typeface="Aptos" panose="020B0004020202020204" pitchFamily="34" charset="0"/>
                <a:hlinkClick r:id="rId3" tooltip="https://test-portal.e-legislativa.cz/"/>
              </a:rPr>
              <a:t>https://test-portal.e-legislativa.cz/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 Vaše síť měla komunikaci na IP adresu 10.254.17.149 </a:t>
            </a:r>
          </a:p>
          <a:p>
            <a:pPr algn="l"/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</p:txBody>
      </p:sp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C79CFB9-8FB8-352E-7B85-AF4AF7473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520" y="5322765"/>
            <a:ext cx="3459480" cy="15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1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0" y="734786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napojení organizace – JIP/KAAS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AB38C6-7DB9-8E80-4481-78F5FE470C89}"/>
              </a:ext>
            </a:extLst>
          </p:cNvPr>
          <p:cNvSpPr txBox="1"/>
          <p:nvPr/>
        </p:nvSpPr>
        <p:spPr>
          <a:xfrm>
            <a:off x="294595" y="1646223"/>
            <a:ext cx="11602810" cy="4910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a typeface="DM Sans"/>
                <a:cs typeface="DM Sans"/>
                <a:sym typeface="DM Sans"/>
              </a:rPr>
              <a:t>Používá Vaše organizace JIP/KAAS ?</a:t>
            </a:r>
          </a:p>
          <a:p>
            <a:endParaRPr lang="cs-CZ" sz="1200" kern="0" dirty="0">
              <a:latin typeface="Calibri" panose="020F0502020204030204" pitchFamily="34" charset="0"/>
              <a:cs typeface="Calibri" panose="020F0502020204030204" pitchFamily="34" charset="0"/>
              <a:sym typeface="DM Sans"/>
            </a:endParaRPr>
          </a:p>
          <a:p>
            <a:pPr algn="l"/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JIP</a:t>
            </a:r>
            <a:r>
              <a:rPr lang="cs-CZ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 je zkratka pro</a:t>
            </a:r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 Jednotný </a:t>
            </a:r>
            <a:r>
              <a:rPr lang="cs-CZ" sz="12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identitní</a:t>
            </a:r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prostor </a:t>
            </a:r>
            <a:r>
              <a:rPr lang="cs-CZ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– zabezpečený adresář orgánů veřejné moci a uživatelských účtů úředník, který je součástí systému Czech POINT.</a:t>
            </a:r>
          </a:p>
          <a:p>
            <a:pPr algn="l"/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KAAS </a:t>
            </a:r>
            <a:r>
              <a:rPr lang="cs-CZ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je zkratka pro </a:t>
            </a:r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Katalog autentizačních a autorizačních služeb </a:t>
            </a:r>
            <a:r>
              <a:rPr lang="cs-CZ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– rozhraní webových služeb, které umožňují jednak autentizaci uživatelů přistupujících do AIS či ISVS pomocí přihlašovacích údajů v JIP, jednak umožňují editaci údajů subjektů a uživatelských účtů v JIP.</a:t>
            </a:r>
          </a:p>
          <a:p>
            <a:endParaRPr lang="cs-CZ" sz="2000" b="1" dirty="0"/>
          </a:p>
          <a:p>
            <a:r>
              <a:rPr lang="cs-CZ" sz="1800" b="1" dirty="0"/>
              <a:t>Ne – Založte si požadavek v </a:t>
            </a:r>
            <a:r>
              <a:rPr lang="cs-CZ" sz="1800" b="1" dirty="0" err="1"/>
              <a:t>Servicedesku</a:t>
            </a:r>
            <a:r>
              <a:rPr lang="cs-CZ" sz="1800" b="1" dirty="0"/>
              <a:t> – MV Vás založí „podřízenou“ organizaci v JIP/KAAS</a:t>
            </a:r>
          </a:p>
          <a:p>
            <a:r>
              <a:rPr lang="cs-CZ" b="1" dirty="0"/>
              <a:t>	(Identifikace organizace, IČO,  seznam uživatelů (jméno, email, mobil))</a:t>
            </a:r>
            <a:endParaRPr lang="cs-CZ" sz="1800" b="1" dirty="0"/>
          </a:p>
          <a:p>
            <a:endParaRPr lang="cs-CZ" sz="1800" b="1" dirty="0"/>
          </a:p>
          <a:p>
            <a:r>
              <a:rPr lang="cs-CZ" sz="1800" b="1" dirty="0"/>
              <a:t>Ano – 	Založení lokálním administrátorem JIP/KAAS</a:t>
            </a:r>
            <a:endParaRPr lang="cs-CZ" sz="1800" b="1" dirty="0">
              <a:highlight>
                <a:srgbClr val="FF0000"/>
              </a:highlight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2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Zavedení uživatelů v JIP/KAAS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cs-CZ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Každý uživatel, který má mít přístup do systému ESEL, musí mít v rámci své organizace zřízen účet v JIP/KAAS. 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Zavedení a správu uživatelů v JIP/KAAS provádí lokální administrátor organizace v JIP/KAAS. Příslušné postupy jsou uvedeny v Příručce pro lokálního administrátora (</a:t>
            </a:r>
            <a:r>
              <a:rPr lang="cs-CZ" sz="12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https://www.czechpoint.cz/data/prirucky/files/SOVM_lokalni_administrator.pdf</a:t>
            </a:r>
            <a:r>
              <a:rPr lang="cs-CZ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zejména v kapitole 3.6 Správa uživatelů.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2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Přidělení oprávnění k přístupu do ESEL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 každého uživatele, který má mít přístup do systému ESEL, je třeba přidělit oprávní k přístupu do ESEL v JIP/KAAS. Postup je uveden v Příručce pro lokálního administrátora (</a:t>
            </a:r>
            <a:r>
              <a:rPr lang="cs-CZ" sz="12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https://www.czechpoint.cz/data/prirucky/files/SOVM_lokalni_administrator.pdf</a:t>
            </a:r>
            <a:r>
              <a:rPr lang="cs-CZ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v kapitole 3.6.6 Přidělování přístupových rolí do AIS uživateli. 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 přístup k systému ESEL je třeba zvolit AIS s názvem „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e-Sbírka a e-Legislativa“ a přístupovou roli ESEL (jedná se o jedinou roli, která je pro AIS e-Sbírka a e-Legislativa k dispozici).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1" dirty="0"/>
              <a:t>	</a:t>
            </a:r>
          </a:p>
          <a:p>
            <a:pPr algn="l"/>
            <a:endParaRPr lang="cs-CZ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A3F7AA4-1F26-77AC-5772-3F6CBAC18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4632" y="3243102"/>
            <a:ext cx="3337367" cy="13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162046" y="622433"/>
            <a:ext cx="9874583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9479998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napojení organizace – přihlášení uživatelů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AB38C6-7DB9-8E80-4481-78F5FE470C89}"/>
              </a:ext>
            </a:extLst>
          </p:cNvPr>
          <p:cNvSpPr txBox="1"/>
          <p:nvPr/>
        </p:nvSpPr>
        <p:spPr>
          <a:xfrm>
            <a:off x="139658" y="1653584"/>
            <a:ext cx="6002033" cy="4857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3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Nutné předpoklady</a:t>
            </a:r>
          </a:p>
          <a:p>
            <a:pPr marL="342900" lvl="0" indent="-342900" fontAlgn="ctr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Synchronizace uživatelů v portálů správy</a:t>
            </a:r>
            <a:endParaRPr lang="cs-CZ" sz="11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14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Nastavit uživateli přihlášení některou s variant:</a:t>
            </a:r>
          </a:p>
          <a:p>
            <a:pPr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cs-CZ" sz="11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ctr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100" b="1" kern="1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Certifikát – </a:t>
            </a:r>
            <a:r>
              <a:rPr lang="cs-CZ" sz="1100" b="1" kern="100" dirty="0">
                <a:solidFill>
                  <a:srgbClr val="2F5496"/>
                </a:solidFill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komerční certifikát</a:t>
            </a:r>
          </a:p>
          <a:p>
            <a:pPr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11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https://www.czechpoint.cz/spravadat/p/home</a:t>
            </a:r>
            <a:endParaRPr lang="cs-CZ" sz="11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cs-CZ" sz="11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ctr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100" b="1" kern="10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OTP - přihlašování pomocí jednorázového hesla (OTP – </a:t>
            </a:r>
            <a:r>
              <a:rPr lang="cs-CZ" sz="1100" b="1" kern="100" dirty="0" err="1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100" b="1" kern="10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Time </a:t>
            </a:r>
            <a:r>
              <a:rPr lang="cs-CZ" sz="1100" b="1" kern="100" dirty="0" err="1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Password</a:t>
            </a:r>
            <a:r>
              <a:rPr lang="cs-CZ" sz="1100" b="1" kern="10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), které je generované buď SW aplikací popř. HW zařízením (tzv. token). Pro každé přihlášení vám aplikace či zařízení vygeneruje jiné heslo, které po jeho použití systém znovu nepřijme.</a:t>
            </a:r>
          </a:p>
          <a:p>
            <a:pPr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1100" b="1" kern="10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Návod : </a:t>
            </a:r>
            <a:r>
              <a:rPr lang="cs-CZ" sz="1100" b="1" kern="100" dirty="0" err="1">
                <a:solidFill>
                  <a:srgbClr val="2F5496"/>
                </a:solidFill>
                <a:highlight>
                  <a:srgbClr val="C0C0C0"/>
                </a:highlight>
                <a:latin typeface="Calibri Light" panose="020F0302020204030204" pitchFamily="34" charset="0"/>
                <a:cs typeface="Times New Roman" panose="02020603050405020304" pitchFamily="18" charset="0"/>
              </a:rPr>
              <a:t>prihlasovani_OTP.pdf</a:t>
            </a:r>
            <a:endParaRPr lang="cs-CZ" sz="1100" b="1" kern="100" dirty="0">
              <a:solidFill>
                <a:srgbClr val="2F5496"/>
              </a:solidFill>
              <a:highlight>
                <a:srgbClr val="C0C0C0"/>
              </a:highlight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cs-CZ" sz="1100" b="1" kern="100" dirty="0">
              <a:solidFill>
                <a:srgbClr val="2F5496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171450" indent="-171450" fontAlgn="ctr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100" b="1" kern="10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NIA - identifikační prostředek umožňující zaručené prokazovaní totožnosti při přihlašování k online službám, které požadují alespoň značnou úroveň důvěry prostředků identifikace.</a:t>
            </a:r>
          </a:p>
          <a:p>
            <a:pPr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1100" b="1" kern="10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https://</a:t>
            </a:r>
            <a:r>
              <a:rPr lang="cs-CZ" sz="1100" b="1" kern="100" dirty="0" err="1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www.identitaobcana.cz</a:t>
            </a:r>
            <a:r>
              <a:rPr lang="cs-CZ" sz="1100" b="1" kern="10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/registrace/</a:t>
            </a:r>
            <a:r>
              <a:rPr lang="cs-CZ" sz="1100" b="1" kern="100" dirty="0" err="1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nia</a:t>
            </a:r>
            <a:r>
              <a:rPr lang="cs-CZ" sz="1100" b="1" kern="10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-id</a:t>
            </a:r>
          </a:p>
          <a:p>
            <a:pPr marL="342900" lvl="0" indent="-342900" fontAlgn="ctr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cs-CZ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/>
            <a:endParaRPr lang="cs-CZ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514F52F-568A-7841-5B49-E0A2CF48D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421" y="1646223"/>
            <a:ext cx="5410200" cy="44372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F34570-CFC2-22FD-75F1-2F0009040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967" y="2553791"/>
            <a:ext cx="3097558" cy="7216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F1B065A-3649-C6F7-A5DD-24AAFB9A2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8932" y="5155864"/>
            <a:ext cx="1767068" cy="17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162046" y="622433"/>
            <a:ext cx="9874583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9479998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napojení organizace – synchronizace uživatelů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586048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AB38C6-7DB9-8E80-4481-78F5FE470C89}"/>
              </a:ext>
            </a:extLst>
          </p:cNvPr>
          <p:cNvSpPr txBox="1"/>
          <p:nvPr/>
        </p:nvSpPr>
        <p:spPr>
          <a:xfrm>
            <a:off x="294595" y="1646223"/>
            <a:ext cx="11602810" cy="447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3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Nutné předpoklady</a:t>
            </a:r>
          </a:p>
          <a:p>
            <a:pPr marL="342900" lvl="0" indent="-342900" fontAlgn="ctr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Synchronizace uživatelů je dostupná pouze uživateli, který má roli lokálního administrátora JIP/KAAS dané organizace a současně má povolenu přístupovou roli do systému ESEL (e-Sbírka a e-Legislativa)</a:t>
            </a:r>
            <a:r>
              <a:rPr lang="en-US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 syst</a:t>
            </a:r>
            <a:r>
              <a:rPr lang="cs-CZ" sz="11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ém</a:t>
            </a:r>
            <a:r>
              <a:rPr lang="cs-CZ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ESEL existuje v JIP/KAAS pouze jedna role (ESEL).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Musí existovat alespoň jeden další účet v organizaci s oprávněním přístupu do systému ESEL (e-Sbírka a e-Legislativa), viz předchozí kapitola. 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3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Přihlášení do Portálu správy systému</a:t>
            </a:r>
          </a:p>
          <a:p>
            <a:pPr marL="342900" lvl="0" indent="-342900" fontAlgn="ctr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 webovém prohlížeči přejít na URL Portálu správy systému 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1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https://sprava.eselpoint.cz</a:t>
            </a:r>
            <a:r>
              <a:rPr lang="cs-CZ" sz="11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lang="cs-CZ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 produkčním prostředí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100" u="none" strike="noStrike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https://test-sprava.eselpoint.cz</a:t>
            </a:r>
            <a:r>
              <a:rPr lang="cs-CZ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- testovací prostředí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 přístupu na výše uvedené URL dojde k přesměrování na přihlašovací stránku JIP/KAAS, kde se uživatel přihlásí svými údaji.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 úspěšném přihlášení na JIP/KAAS dojde k přesměrování do aplikace Portálu správy systému.</a:t>
            </a:r>
          </a:p>
          <a:p>
            <a:pPr marL="342900" lvl="0" indent="-342900" fontAlgn="ctr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cs-CZ" sz="11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1300" b="1" kern="10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Postup spuštění synchronizace uživatelů  - </a:t>
            </a:r>
            <a:r>
              <a:rPr lang="cs-CZ" sz="1300" b="1" kern="100" dirty="0">
                <a:solidFill>
                  <a:srgbClr val="2F5496"/>
                </a:solidFill>
                <a:highlight>
                  <a:srgbClr val="00FFFF"/>
                </a:highlight>
                <a:latin typeface="Calibri Light" panose="020F0302020204030204" pitchFamily="34" charset="0"/>
                <a:cs typeface="Times New Roman" panose="02020603050405020304" pitchFamily="18" charset="0"/>
              </a:rPr>
              <a:t>demo</a:t>
            </a:r>
          </a:p>
          <a:p>
            <a:pPr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1300" b="1" kern="100" dirty="0">
                <a:solidFill>
                  <a:srgbClr val="2F5496"/>
                </a:solidFill>
                <a:highlight>
                  <a:srgbClr val="C0C0C0"/>
                </a:highlight>
                <a:latin typeface="Calibri Light" panose="020F0302020204030204" pitchFamily="34" charset="0"/>
                <a:cs typeface="Times New Roman" panose="02020603050405020304" pitchFamily="18" charset="0"/>
              </a:rPr>
              <a:t>Dokument – Postup spuštění </a:t>
            </a:r>
            <a:r>
              <a:rPr lang="cs-CZ" sz="1300" b="1" kern="100" dirty="0" err="1">
                <a:solidFill>
                  <a:srgbClr val="2F5496"/>
                </a:solidFill>
                <a:highlight>
                  <a:srgbClr val="C0C0C0"/>
                </a:highlight>
                <a:latin typeface="Calibri Light" panose="020F0302020204030204" pitchFamily="34" charset="0"/>
                <a:cs typeface="Times New Roman" panose="02020603050405020304" pitchFamily="18" charset="0"/>
              </a:rPr>
              <a:t>synchronizace.docx</a:t>
            </a:r>
            <a:endParaRPr lang="cs-CZ" sz="1300" b="1" kern="100" dirty="0">
              <a:solidFill>
                <a:srgbClr val="2F5496"/>
              </a:solidFill>
              <a:highlight>
                <a:srgbClr val="C0C0C0"/>
              </a:highlight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0"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cs-CZ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5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EB1FDCF-383D-443B-082C-BA632C74C0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18" y="4637254"/>
            <a:ext cx="5095811" cy="19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6358F0EC-637D-23DE-07D5-63803A7EAC71}"/>
              </a:ext>
            </a:extLst>
          </p:cNvPr>
          <p:cNvSpPr/>
          <p:nvPr/>
        </p:nvSpPr>
        <p:spPr>
          <a:xfrm>
            <a:off x="8252749" y="6414237"/>
            <a:ext cx="1921398" cy="1988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2427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0" y="645582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Neúspěšné přihlášení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AB38C6-7DB9-8E80-4481-78F5FE470C89}"/>
              </a:ext>
            </a:extLst>
          </p:cNvPr>
          <p:cNvSpPr txBox="1"/>
          <p:nvPr/>
        </p:nvSpPr>
        <p:spPr>
          <a:xfrm>
            <a:off x="388327" y="2026418"/>
            <a:ext cx="116028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a typeface="DM Sans"/>
                <a:cs typeface="DM Sans"/>
                <a:sym typeface="DM Sans"/>
              </a:rPr>
              <a:t>Problémové situace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ym typeface="DM Sans"/>
              </a:rPr>
              <a:t>V jednom prohlížeči přihlášení na test a produkci</a:t>
            </a:r>
          </a:p>
          <a:p>
            <a:pPr marL="800100" lvl="1" indent="-342900">
              <a:buFontTx/>
              <a:buChar char="-"/>
            </a:pPr>
            <a:r>
              <a:rPr lang="cs-CZ" sz="2400" b="1" dirty="0">
                <a:sym typeface="DM Sans"/>
              </a:rPr>
              <a:t>Protože SSO (Single Sign-On)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ym typeface="DM Sans"/>
              </a:rPr>
              <a:t>Neaktivita uživatele v nějaké záložce</a:t>
            </a:r>
          </a:p>
          <a:p>
            <a:pPr marL="800100" lvl="1" indent="-342900">
              <a:buFontTx/>
              <a:buChar char="-"/>
            </a:pPr>
            <a:r>
              <a:rPr lang="cs-CZ" sz="2400" b="1" dirty="0">
                <a:sym typeface="DM Sans"/>
              </a:rPr>
              <a:t>Protože je neplatný token</a:t>
            </a:r>
          </a:p>
          <a:p>
            <a:pPr marL="342900" indent="-342900">
              <a:buFontTx/>
              <a:buChar char="-"/>
            </a:pPr>
            <a:endParaRPr lang="cs-CZ" sz="2400" b="1" dirty="0">
              <a:sym typeface="DM Sans"/>
            </a:endParaRPr>
          </a:p>
          <a:p>
            <a:r>
              <a:rPr lang="cs-CZ" sz="2400" b="1" dirty="0">
                <a:sym typeface="DM Sans"/>
              </a:rPr>
              <a:t>Doporučený postup: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ym typeface="DM Sans"/>
              </a:rPr>
              <a:t>Zavřít všechny okna prohlížeče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ym typeface="DM Sans"/>
              </a:rPr>
              <a:t>Vyčistit </a:t>
            </a:r>
            <a:r>
              <a:rPr lang="cs-CZ" sz="2400" b="1" dirty="0" err="1">
                <a:sym typeface="DM Sans"/>
              </a:rPr>
              <a:t>cache</a:t>
            </a:r>
            <a:r>
              <a:rPr lang="cs-CZ" sz="2400" b="1" dirty="0">
                <a:sym typeface="DM Sans"/>
              </a:rPr>
              <a:t> prohlížeče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ym typeface="DM Sans"/>
              </a:rPr>
              <a:t>Restart počítače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ym typeface="DM Sans"/>
              </a:rPr>
              <a:t>Nové anonymní okno </a:t>
            </a:r>
            <a:r>
              <a:rPr lang="cs-CZ" sz="2400" b="1">
                <a:sym typeface="DM Sans"/>
              </a:rPr>
              <a:t>v prohlížeči</a:t>
            </a:r>
            <a:endParaRPr lang="cs-CZ" sz="2400" b="1" dirty="0">
              <a:sym typeface="DM Sans"/>
            </a:endParaRPr>
          </a:p>
        </p:txBody>
      </p:sp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1F68F2C-5F57-D988-FF8D-B475C9236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537" y="3524605"/>
            <a:ext cx="5308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047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1C87391C598B4287D61C3E034102C7" ma:contentTypeVersion="0" ma:contentTypeDescription="Vytvoří nový dokument" ma:contentTypeScope="" ma:versionID="72cb97146b1bc96e342b984547456b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cb93c72f33e94aa0d8973920a8bb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AA5AA4-A8B4-4FC1-A07A-E2BE283A0CA3}"/>
</file>

<file path=customXml/itemProps2.xml><?xml version="1.0" encoding="utf-8"?>
<ds:datastoreItem xmlns:ds="http://schemas.openxmlformats.org/officeDocument/2006/customXml" ds:itemID="{51426F37-B74E-430C-8A1D-B9EF41651C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AEA779-AE33-42C8-93DE-FE4F101EECA0}"/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1088</Words>
  <Application>Microsoft Macintosh PowerPoint</Application>
  <PresentationFormat>Širokoúhlá obrazovka</PresentationFormat>
  <Paragraphs>130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Courier New</vt:lpstr>
      <vt:lpstr>DM Sans</vt:lpstr>
      <vt:lpstr>Symbol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Elektronická sbírka a elektronická legislativa (eSeL)</vt:lpstr>
      <vt:lpstr>Nejsou v JIP/KAAS a CMS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Hejnová Romana, Mgr., DiS.</dc:creator>
  <cp:lastModifiedBy>Ilavský Jan</cp:lastModifiedBy>
  <cp:revision>71</cp:revision>
  <dcterms:created xsi:type="dcterms:W3CDTF">2023-11-24T16:07:12Z</dcterms:created>
  <dcterms:modified xsi:type="dcterms:W3CDTF">2024-09-04T21:39:00Z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0x010100441C87391C598B4287D61C3E034102C7</vt:lpwstr>
  </property>
</Properties>
</file>