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75" r:id="rId3"/>
    <p:sldId id="312" r:id="rId4"/>
    <p:sldId id="276" r:id="rId5"/>
    <p:sldId id="278" r:id="rId6"/>
    <p:sldId id="279" r:id="rId7"/>
    <p:sldId id="280" r:id="rId8"/>
    <p:sldId id="290" r:id="rId9"/>
    <p:sldId id="291" r:id="rId10"/>
    <p:sldId id="289" r:id="rId11"/>
    <p:sldId id="288" r:id="rId12"/>
    <p:sldId id="292" r:id="rId13"/>
    <p:sldId id="271" r:id="rId14"/>
    <p:sldId id="313" r:id="rId15"/>
    <p:sldId id="315" r:id="rId16"/>
    <p:sldId id="314" r:id="rId17"/>
    <p:sldId id="316" r:id="rId18"/>
    <p:sldId id="317" r:id="rId19"/>
    <p:sldId id="318" r:id="rId20"/>
    <p:sldId id="319" r:id="rId21"/>
    <p:sldId id="320" r:id="rId22"/>
    <p:sldId id="295" r:id="rId23"/>
    <p:sldId id="298" r:id="rId24"/>
    <p:sldId id="299" r:id="rId25"/>
    <p:sldId id="302" r:id="rId26"/>
    <p:sldId id="304" r:id="rId27"/>
    <p:sldId id="265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08" r:id="rId36"/>
    <p:sldId id="310" r:id="rId37"/>
    <p:sldId id="286" r:id="rId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elenková Hana, Bc." initials="ZHB" lastIdx="1" clrIdx="0">
    <p:extLst>
      <p:ext uri="{19B8F6BF-5375-455C-9EA6-DF929625EA0E}">
        <p15:presenceInfo xmlns:p15="http://schemas.microsoft.com/office/powerpoint/2012/main" userId="S::hana.zelenkova@mvcr.cz::41574929-e683-4a59-a3b9-2669e59765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86894" autoAdjust="0"/>
  </p:normalViewPr>
  <p:slideViewPr>
    <p:cSldViewPr snapToGrid="0">
      <p:cViewPr varScale="1">
        <p:scale>
          <a:sx n="99" d="100"/>
          <a:sy n="99" d="100"/>
        </p:scale>
        <p:origin x="10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C2C20-4475-4E44-8B9D-2DDB049ED8A9}" type="datetimeFigureOut">
              <a:rPr lang="cs-CZ" smtClean="0"/>
              <a:t>24.07.2024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40042-B307-4355-82B9-0473C516CD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02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40042-B307-4355-82B9-0473C516CDBF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028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Pokud jsme hotovi s tvorbou připomínek, je </a:t>
            </a:r>
            <a:r>
              <a:rPr lang="cs-CZ" b="1" dirty="0"/>
              <a:t>možné jedním klikem automaticky vygenerovat Souhrn připomínek za připomínkové místo</a:t>
            </a:r>
            <a:r>
              <a:rPr lang="cs-CZ" dirty="0"/>
              <a:t>, který se nám vytvoří v členění na zásadní a doporučující připomínky. Tento souhrn se pak pomocí portálu e-Legislativy zasílá předkladateli.</a:t>
            </a: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40042-B307-4355-82B9-0473C516CDBF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790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Návrhy dělíme na dva základní typy – </a:t>
            </a:r>
            <a:r>
              <a:rPr lang="cs-CZ" b="1" dirty="0"/>
              <a:t>Věcné záměry</a:t>
            </a:r>
            <a:r>
              <a:rPr lang="cs-CZ" dirty="0"/>
              <a:t>, které mají legislativní proces kratší a vyhlašovány nejsou a na </a:t>
            </a:r>
            <a:r>
              <a:rPr lang="cs-CZ" b="1" dirty="0"/>
              <a:t>Právní akty</a:t>
            </a:r>
            <a:r>
              <a:rPr lang="cs-CZ" dirty="0"/>
              <a:t>, které vyhlašovány jsou. Právní akty pak dle zákona o Sbírce zákonů a mezinárodních smluv dělíme na právní předpisy, akty mezinárodního práva a další právní akty. Právním předpisem je například zákon, aktem mezinárodního práva mezinárodní smlouva a dalším právním aktem například usnesení Poslanecké sněmovny o tom, že setrvává na zákonu vráceném prezidentem republiky. Každý typ návrhu má vlastní legislativní proces.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40042-B307-4355-82B9-0473C516CDBF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362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Pojďme se podívat na návrh typu Právní akt a jeho vnitřní strukturu.</a:t>
            </a:r>
          </a:p>
          <a:p>
            <a:r>
              <a:rPr lang="cs-CZ" dirty="0"/>
              <a:t>Základem je </a:t>
            </a:r>
            <a:r>
              <a:rPr lang="cs-CZ" b="1" dirty="0"/>
              <a:t>právní akt</a:t>
            </a:r>
            <a:r>
              <a:rPr lang="cs-CZ" dirty="0"/>
              <a:t>, což je </a:t>
            </a:r>
            <a:r>
              <a:rPr lang="cs-CZ" b="1" dirty="0"/>
              <a:t>text budoucího právního aktu</a:t>
            </a:r>
            <a:r>
              <a:rPr lang="cs-CZ" dirty="0"/>
              <a:t>.</a:t>
            </a:r>
          </a:p>
          <a:p>
            <a:r>
              <a:rPr lang="cs-CZ" dirty="0"/>
              <a:t>Druhou komponentou jsou </a:t>
            </a:r>
            <a:r>
              <a:rPr lang="cs-CZ" b="1" dirty="0"/>
              <a:t>úplná znění</a:t>
            </a:r>
            <a:r>
              <a:rPr lang="cs-CZ" dirty="0"/>
              <a:t>, což jsou </a:t>
            </a:r>
            <a:r>
              <a:rPr lang="cs-CZ" b="1" dirty="0"/>
              <a:t>novelizace předpisů z e-Sbírky</a:t>
            </a:r>
            <a:r>
              <a:rPr lang="cs-CZ" dirty="0"/>
              <a:t>.</a:t>
            </a:r>
          </a:p>
          <a:p>
            <a:r>
              <a:rPr lang="cs-CZ" dirty="0"/>
              <a:t>Třetí částí jsou pak </a:t>
            </a:r>
            <a:r>
              <a:rPr lang="cs-CZ" b="1" dirty="0"/>
              <a:t>doprovodné dokumenty</a:t>
            </a:r>
            <a:r>
              <a:rPr lang="cs-CZ" dirty="0"/>
              <a:t>, které jsou taktéž vyhlašovány v e-Sbírce, tedy </a:t>
            </a:r>
            <a:r>
              <a:rPr lang="cs-CZ" b="1" dirty="0"/>
              <a:t>Důvodová zpráva,</a:t>
            </a:r>
            <a:r>
              <a:rPr lang="cs-CZ" dirty="0"/>
              <a:t> </a:t>
            </a:r>
            <a:r>
              <a:rPr lang="cs-CZ" b="1" dirty="0"/>
              <a:t>Stručný popis obsahu návrhu právního předpisu</a:t>
            </a:r>
            <a:r>
              <a:rPr lang="cs-CZ" b="0" dirty="0"/>
              <a:t> a </a:t>
            </a:r>
            <a:r>
              <a:rPr lang="cs-CZ" b="1" dirty="0"/>
              <a:t>Informativní přehled veřejnoprávních povinností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en-US" dirty="0"/>
              <a:t>[</a:t>
            </a:r>
            <a:r>
              <a:rPr lang="cs-CZ" dirty="0"/>
              <a:t>Poznámka: e-Legislativa by měla umožnit pro návazné novely použít jako podklad pro úplné znění nejen text předpisu z e-Sbírky, ale i text předpisu z jiného návrhu e-Legislativy.</a:t>
            </a:r>
            <a:r>
              <a:rPr lang="en-US" dirty="0"/>
              <a:t>]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40042-B307-4355-82B9-0473C516CDBF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499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Nyní si představíme tvorbu připomínek za připomínkové míst. V editoru si otevřeme návrh a vidíme, </a:t>
            </a:r>
            <a:r>
              <a:rPr lang="cs-CZ" b="1" dirty="0"/>
              <a:t>jakým způsobem zaslal návrh do připomínkového řízení předkladatel </a:t>
            </a:r>
            <a:r>
              <a:rPr lang="cs-CZ" dirty="0"/>
              <a:t>– zeleně vyznačené jsou navrhované změny zákona č. 353/2019 Sb.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40042-B307-4355-82B9-0473C516CDBF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689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 kliknutí na horní panel Připomínky je možné vytvořit </a:t>
            </a:r>
            <a:r>
              <a:rPr lang="cs-CZ" b="1" dirty="0"/>
              <a:t>první druh připomínky </a:t>
            </a:r>
            <a:r>
              <a:rPr lang="cs-CZ" b="0" dirty="0"/>
              <a:t>(z celkových 4) </a:t>
            </a:r>
            <a:r>
              <a:rPr lang="cs-CZ" b="1" dirty="0"/>
              <a:t>– Obecnou připomínku,</a:t>
            </a:r>
            <a:r>
              <a:rPr lang="cs-CZ" dirty="0"/>
              <a:t> tedy komentář k návrhu jako celku.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40042-B307-4355-82B9-0473C516CDBF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830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Označíme-li jednotlivý fragment, bude možné vytvořit </a:t>
            </a:r>
            <a:r>
              <a:rPr lang="cs-CZ" b="1" dirty="0"/>
              <a:t>druhý druh připomínky – Připomínku k fragmentu,</a:t>
            </a:r>
            <a:r>
              <a:rPr lang="cs-CZ" dirty="0"/>
              <a:t> tedy vlastně komentář k jednotlivému ustanovení.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40042-B307-4355-82B9-0473C516CDBF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914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Můžeme však rovněž editovat přímo text návrh v editoru – vepsáním nebo smazáním části textu, nebo i celého ustanovení nebo hierarchie (obdobně jako ve Wordu). Námi vepsané změny se zaznačí modře. Tak vytvoříme </a:t>
            </a:r>
            <a:r>
              <a:rPr lang="cs-CZ" b="1" dirty="0"/>
              <a:t>třetí druh připomínky – Připomínku změnou textu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40042-B307-4355-82B9-0473C516CDBF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522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Posledním, spíše výjimečným druhem připomínky</a:t>
            </a:r>
            <a:r>
              <a:rPr lang="cs-CZ" b="1" dirty="0"/>
              <a:t>, je připomínka k novelizačnímu bodu. Nejedná se o jakoukoliv úpravu novelizačního bodu </a:t>
            </a:r>
            <a:r>
              <a:rPr lang="cs-CZ" dirty="0"/>
              <a:t>– novelizační body generuje systém. Jedná se o </a:t>
            </a:r>
            <a:r>
              <a:rPr lang="cs-CZ" b="1" dirty="0"/>
              <a:t>možnost zvýšit novelizační instrukci</a:t>
            </a:r>
            <a:r>
              <a:rPr lang="cs-CZ" dirty="0"/>
              <a:t>: zde vidíme, že jsme po označení § 2 písm. a) zadali v menu Připomínky – další položku Zvýšit novelizační bod a vpravo se namísto původního doplnění slov vytvořil novelizační bod „V § 2 písmeno a) zní:“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40042-B307-4355-82B9-0473C516CDBF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107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 připomínkami je možné pracovat různými způsoby, jak vidíme v horních menu. Ukážeme si ještě jednu funkcionalitu, a to </a:t>
            </a:r>
            <a:r>
              <a:rPr lang="cs-CZ" b="1" dirty="0"/>
              <a:t>jakým způsobem je možné označit připomínku za zásadní. </a:t>
            </a:r>
            <a:r>
              <a:rPr lang="cs-CZ" b="0" dirty="0"/>
              <a:t>V menu Připomínky klikneme na Změnit typ a zadáme, že připomínku chceme označit jako zásadní. V takovém případě se dále nastaví kontaktní osoba organizace pro účely jejích vypořádání.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40042-B307-4355-82B9-0473C516CDBF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790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84859D-4D2F-4E7A-8E63-539AB7B9D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22686F8-2EBA-4DB4-B380-758FE92AC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C42888-71BB-43FB-8FD2-030EF9C82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13FD-C23A-40E6-9C62-AD10B62F00B1}" type="datetimeFigureOut">
              <a:rPr lang="cs-CZ" smtClean="0"/>
              <a:t>24.07.2024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0B208D-02A3-4B19-8710-7352C95B3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1DD331-E1C0-492D-97B0-EC59510B3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9721-1757-43B7-B5A1-BDF7E2F21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14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A0BAFE-CA09-4545-832F-87486A69E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67C6A49-7840-4338-9DF8-D67914A2F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7F41BF-1573-4084-839C-C27D1D976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13FD-C23A-40E6-9C62-AD10B62F00B1}" type="datetimeFigureOut">
              <a:rPr lang="cs-CZ" smtClean="0"/>
              <a:t>24.07.2024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65F5AA-4DA3-4752-9793-4A2CFCB6F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45FC87-171F-43DB-AC7E-924C70A46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9721-1757-43B7-B5A1-BDF7E2F21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75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51A5BD2-4621-44E9-B8C5-C83BB83BDE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BEAF93A-3D20-41AC-86A3-C06340C52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657463-2AA8-4E4C-8F19-66F99D681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13FD-C23A-40E6-9C62-AD10B62F00B1}" type="datetimeFigureOut">
              <a:rPr lang="cs-CZ" smtClean="0"/>
              <a:t>24.07.2024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2B9887-63F6-412C-9B48-58B938838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64FDF9-CB1E-4916-9D98-A2E249CE4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9721-1757-43B7-B5A1-BDF7E2F21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06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BC01B6-72F8-4405-B0F2-A64DA4183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1CD0E9-DE62-4EA6-8A6E-8C30FC207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561CAF-0075-452E-8629-F9D58C0E4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13FD-C23A-40E6-9C62-AD10B62F00B1}" type="datetimeFigureOut">
              <a:rPr lang="cs-CZ" smtClean="0"/>
              <a:t>24.07.2024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6ADFB4-7D39-480D-8C34-0AB796EDB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921B45-2353-497E-A070-A3F37399E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9721-1757-43B7-B5A1-BDF7E2F21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003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656263-3CBB-4358-8D0D-E4FFD7450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8E35B2-5ED8-49D8-B81E-5D5B13157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28857F-BB7D-4FB1-BFE7-0E366BBAD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13FD-C23A-40E6-9C62-AD10B62F00B1}" type="datetimeFigureOut">
              <a:rPr lang="cs-CZ" smtClean="0"/>
              <a:t>24.07.2024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5D3239-C935-46D3-876C-78EC9C6AD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05AAEC-EF3A-410C-8D3C-F196F78B6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9721-1757-43B7-B5A1-BDF7E2F21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570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0914DE-9CE3-48FA-A421-1FCDC5A57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D8F20F-158C-4F7F-8F87-F17838695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1C2193-9E61-4523-AF17-98410176B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EF996EA-F9C0-42F8-8921-EBD63ED30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13FD-C23A-40E6-9C62-AD10B62F00B1}" type="datetimeFigureOut">
              <a:rPr lang="cs-CZ" smtClean="0"/>
              <a:t>24.07.2024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614C221-B18A-480E-8132-00E832A68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FA8D2FA-B3B6-4C87-B63C-41A6BAA4D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9721-1757-43B7-B5A1-BDF7E2F21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982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38E653-1BFC-46CD-ADF5-6859EC8D2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0339F7E-2F73-4EED-BDFA-CCF6ADF7D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2AB2B69-F679-4CCC-BAAE-6E50E53BE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0B2D4EE-1160-41E8-AEF3-70A5DD047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5B031F8-17A7-491B-9B99-95AB6A296B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109743F-0A41-4125-8758-91E243083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13FD-C23A-40E6-9C62-AD10B62F00B1}" type="datetimeFigureOut">
              <a:rPr lang="cs-CZ" smtClean="0"/>
              <a:t>24.07.2024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2E5A619-B053-4219-8EB2-6D9822AE9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39C5D1A-2626-4D69-A594-BFE2B687D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9721-1757-43B7-B5A1-BDF7E2F21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74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E39616-43CA-438D-887E-1CEA19100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5A67720-B9D5-464C-9F92-4AE28842A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13FD-C23A-40E6-9C62-AD10B62F00B1}" type="datetimeFigureOut">
              <a:rPr lang="cs-CZ" smtClean="0"/>
              <a:t>24.07.2024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2F6E54E-ADC5-4B5D-8ABB-E9848D483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DBCA45-F8DD-4CE9-A4BA-370F7E771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9721-1757-43B7-B5A1-BDF7E2F21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04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3609070-EF29-41F0-A58F-8ACACC066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13FD-C23A-40E6-9C62-AD10B62F00B1}" type="datetimeFigureOut">
              <a:rPr lang="cs-CZ" smtClean="0"/>
              <a:t>24.07.2024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213181A-0BDA-4572-A9D1-0704F0EEC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2832711-320E-4724-80A0-974282975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9721-1757-43B7-B5A1-BDF7E2F21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8896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8942A1-7C2E-482E-9E7C-7378DCCB5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5D8FE9-9308-4FBA-A6CA-10D1BD4E5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3D8E550-17E1-4D7C-A5F2-674ABC11B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12FC499-1E7A-4DC1-A9EC-94134397C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13FD-C23A-40E6-9C62-AD10B62F00B1}" type="datetimeFigureOut">
              <a:rPr lang="cs-CZ" smtClean="0"/>
              <a:t>24.07.2024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15E5EAA-208A-4C90-BA63-8B28CD8B7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44995EC-3F5A-4F3D-B349-D2F8CB661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9721-1757-43B7-B5A1-BDF7E2F21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88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7FF70F-DF77-436B-808B-2F9FBAFBD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92AB721-6E6A-43CD-9032-4451C4C573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89D6870-70A9-45D2-A417-1D26FCE3A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0FF33B1-D5A2-41ED-AF15-35E596B98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13FD-C23A-40E6-9C62-AD10B62F00B1}" type="datetimeFigureOut">
              <a:rPr lang="cs-CZ" smtClean="0"/>
              <a:t>24.07.2024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463355-541E-4ADD-A03A-FE1AEACA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9A2F0FB-1A3C-417A-8946-F1A387AEF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9721-1757-43B7-B5A1-BDF7E2F21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11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A8C8DFC-5E91-4655-811E-660D6E506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D6BA3E-3ED2-486A-B00C-0E1488307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870E47-B07C-4493-8227-AA01D5E2C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713FD-C23A-40E6-9C62-AD10B62F00B1}" type="datetimeFigureOut">
              <a:rPr lang="cs-CZ" smtClean="0"/>
              <a:t>24.07.2024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10D547-F0DC-4E82-8437-1DF49E33F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C48EA2-6974-4FCA-95E3-B80479CA04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A9721-1757-43B7-B5A1-BDF7E2F21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45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david.slama@mvcr.cz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zechpoint.cz/data/prirucky/files/SOVM_lokalni_administrator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est-sprava.eselpoint.cz/" TargetMode="External"/><Relationship Id="rId4" Type="http://schemas.openxmlformats.org/officeDocument/2006/relationships/hyperlink" Target="https://sprava.eselpoint.cz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mailto:esel@nakit.cz" TargetMode="Externa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838199" y="1134608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endParaRPr lang="cs-CZ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CE517FC-DCA0-8E7C-A9E0-D6C394648B56}"/>
              </a:ext>
            </a:extLst>
          </p:cNvPr>
          <p:cNvSpPr txBox="1"/>
          <p:nvPr/>
        </p:nvSpPr>
        <p:spPr>
          <a:xfrm>
            <a:off x="440871" y="5268686"/>
            <a:ext cx="6830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Ing. Mgr. David Sláma</a:t>
            </a:r>
            <a:br>
              <a:rPr lang="cs-CZ" dirty="0"/>
            </a:br>
            <a:r>
              <a:rPr lang="cs-CZ" dirty="0"/>
              <a:t>ředitel odboru strategického rozvoje a koordinace veřejné správy</a:t>
            </a:r>
            <a:br>
              <a:rPr lang="cs-CZ" dirty="0"/>
            </a:br>
            <a:r>
              <a:rPr lang="cs-CZ" b="1" dirty="0">
                <a:solidFill>
                  <a:srgbClr val="0070C0"/>
                </a:solidFill>
                <a:hlinkClick r:id="rId2"/>
              </a:rPr>
              <a:t>david.slama@mvcr.cz</a:t>
            </a:r>
            <a:endParaRPr lang="cs-CZ" b="1" dirty="0">
              <a:solidFill>
                <a:srgbClr val="0070C0"/>
              </a:solidFill>
            </a:endParaRPr>
          </a:p>
          <a:p>
            <a:r>
              <a:rPr lang="cs-CZ" dirty="0"/>
              <a:t>18.7.2024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FE80148-D7CA-EFED-E753-D1B982B9DBCA}"/>
              </a:ext>
            </a:extLst>
          </p:cNvPr>
          <p:cNvSpPr txBox="1"/>
          <p:nvPr/>
        </p:nvSpPr>
        <p:spPr>
          <a:xfrm>
            <a:off x="990600" y="2449286"/>
            <a:ext cx="10325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NÁZEV PREZENTACE</a:t>
            </a:r>
          </a:p>
        </p:txBody>
      </p:sp>
      <p:pic>
        <p:nvPicPr>
          <p:cNvPr id="9" name="Obrázek 8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759BB5A3-4237-AEDE-A236-9C2968B8CA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sp>
        <p:nvSpPr>
          <p:cNvPr id="15" name="Kosoúhelník 14">
            <a:extLst>
              <a:ext uri="{FF2B5EF4-FFF2-40B4-BE49-F238E27FC236}">
                <a16:creationId xmlns:a16="http://schemas.microsoft.com/office/drawing/2014/main" id="{76D7E403-50D9-E56F-366C-8DEE99DA1ABA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Kosoúhelník 2">
            <a:extLst>
              <a:ext uri="{FF2B5EF4-FFF2-40B4-BE49-F238E27FC236}">
                <a16:creationId xmlns:a16="http://schemas.microsoft.com/office/drawing/2014/main" id="{7A5970C2-7FFC-BD8C-1E44-480D52650A55}"/>
              </a:ext>
            </a:extLst>
          </p:cNvPr>
          <p:cNvSpPr/>
          <p:nvPr/>
        </p:nvSpPr>
        <p:spPr>
          <a:xfrm>
            <a:off x="0" y="1134608"/>
            <a:ext cx="12192000" cy="2732314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/>
              <a:t>PŘEDSTAVENÍ SYSTÉMU E-LEGISLATIVA</a:t>
            </a:r>
          </a:p>
        </p:txBody>
      </p:sp>
    </p:spTree>
    <p:extLst>
      <p:ext uri="{BB962C8B-B14F-4D97-AF65-F5344CB8AC3E}">
        <p14:creationId xmlns:p14="http://schemas.microsoft.com/office/powerpoint/2010/main" val="1225019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>
            <a:extLst>
              <a:ext uri="{FF2B5EF4-FFF2-40B4-BE49-F238E27FC236}">
                <a16:creationId xmlns:a16="http://schemas.microsoft.com/office/drawing/2014/main" id="{21364380-323F-4A72-A9F0-9BE6F5A42E8A}"/>
              </a:ext>
            </a:extLst>
          </p:cNvPr>
          <p:cNvSpPr/>
          <p:nvPr/>
        </p:nvSpPr>
        <p:spPr>
          <a:xfrm>
            <a:off x="-272142" y="697697"/>
            <a:ext cx="9120415" cy="801807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e-Legislativa</a:t>
            </a: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pic>
        <p:nvPicPr>
          <p:cNvPr id="30" name="Google Shape;805;p62">
            <a:extLst>
              <a:ext uri="{FF2B5EF4-FFF2-40B4-BE49-F238E27FC236}">
                <a16:creationId xmlns:a16="http://schemas.microsoft.com/office/drawing/2014/main" id="{52DF2603-B014-C698-37B9-9F3EE20869CF}"/>
              </a:ext>
            </a:extLst>
          </p:cNvPr>
          <p:cNvPicPr preferRelativeResize="0"/>
          <p:nvPr/>
        </p:nvPicPr>
        <p:blipFill rotWithShape="1">
          <a:blip r:embed="rId3" cstate="hqprint">
            <a:alphaModFix/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6629" y="5981701"/>
            <a:ext cx="1696729" cy="43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10F470A-F077-4567-829C-7626071442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6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64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>
            <a:extLst>
              <a:ext uri="{FF2B5EF4-FFF2-40B4-BE49-F238E27FC236}">
                <a16:creationId xmlns:a16="http://schemas.microsoft.com/office/drawing/2014/main" id="{21364380-323F-4A72-A9F0-9BE6F5A42E8A}"/>
              </a:ext>
            </a:extLst>
          </p:cNvPr>
          <p:cNvSpPr/>
          <p:nvPr/>
        </p:nvSpPr>
        <p:spPr>
          <a:xfrm>
            <a:off x="-272142" y="697697"/>
            <a:ext cx="9120415" cy="801807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e-Legislativa</a:t>
            </a: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pic>
        <p:nvPicPr>
          <p:cNvPr id="30" name="Google Shape;805;p62">
            <a:extLst>
              <a:ext uri="{FF2B5EF4-FFF2-40B4-BE49-F238E27FC236}">
                <a16:creationId xmlns:a16="http://schemas.microsoft.com/office/drawing/2014/main" id="{52DF2603-B014-C698-37B9-9F3EE20869CF}"/>
              </a:ext>
            </a:extLst>
          </p:cNvPr>
          <p:cNvPicPr preferRelativeResize="0"/>
          <p:nvPr/>
        </p:nvPicPr>
        <p:blipFill rotWithShape="1">
          <a:blip r:embed="rId3" cstate="hqprint">
            <a:alphaModFix/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6629" y="5981701"/>
            <a:ext cx="1696729" cy="43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1E329F9-2F02-420D-BE30-038DB8E893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86"/>
            <a:ext cx="12192000" cy="628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80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>
            <a:extLst>
              <a:ext uri="{FF2B5EF4-FFF2-40B4-BE49-F238E27FC236}">
                <a16:creationId xmlns:a16="http://schemas.microsoft.com/office/drawing/2014/main" id="{21364380-323F-4A72-A9F0-9BE6F5A42E8A}"/>
              </a:ext>
            </a:extLst>
          </p:cNvPr>
          <p:cNvSpPr/>
          <p:nvPr/>
        </p:nvSpPr>
        <p:spPr>
          <a:xfrm>
            <a:off x="-272142" y="697697"/>
            <a:ext cx="9120415" cy="801807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e-Legislativa</a:t>
            </a: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pic>
        <p:nvPicPr>
          <p:cNvPr id="30" name="Google Shape;805;p62">
            <a:extLst>
              <a:ext uri="{FF2B5EF4-FFF2-40B4-BE49-F238E27FC236}">
                <a16:creationId xmlns:a16="http://schemas.microsoft.com/office/drawing/2014/main" id="{52DF2603-B014-C698-37B9-9F3EE20869CF}"/>
              </a:ext>
            </a:extLst>
          </p:cNvPr>
          <p:cNvPicPr preferRelativeResize="0"/>
          <p:nvPr/>
        </p:nvPicPr>
        <p:blipFill rotWithShape="1">
          <a:blip r:embed="rId3" cstate="hqprint">
            <a:alphaModFix/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6629" y="5981701"/>
            <a:ext cx="1696729" cy="43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EA6DD3A-ED19-49C9-BD92-472BECE65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4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25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>
            <a:extLst>
              <a:ext uri="{FF2B5EF4-FFF2-40B4-BE49-F238E27FC236}">
                <a16:creationId xmlns:a16="http://schemas.microsoft.com/office/drawing/2014/main" id="{21364380-323F-4A72-A9F0-9BE6F5A42E8A}"/>
              </a:ext>
            </a:extLst>
          </p:cNvPr>
          <p:cNvSpPr/>
          <p:nvPr/>
        </p:nvSpPr>
        <p:spPr>
          <a:xfrm>
            <a:off x="-272142" y="697697"/>
            <a:ext cx="9120415" cy="808886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b="1" dirty="0"/>
              <a:t>e-Legislativa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endParaRPr lang="cs-CZ" sz="2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B412E748-A7D0-F5CD-4986-DA8CDFAFA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775" y="1666685"/>
            <a:ext cx="5687925" cy="4955971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VEŘEJNÝ PORTÁL</a:t>
            </a:r>
          </a:p>
          <a:p>
            <a:pPr marL="0" indent="0" algn="ctr">
              <a:buNone/>
            </a:pPr>
            <a:endParaRPr lang="cs-CZ" dirty="0"/>
          </a:p>
          <a:p>
            <a:r>
              <a:rPr lang="cs-CZ" sz="2000" b="0" i="0" u="none" strike="noStrike" dirty="0">
                <a:effectLst/>
              </a:rPr>
              <a:t>Slouží pro přístup veřejnosti k připravované legislativě</a:t>
            </a:r>
          </a:p>
          <a:p>
            <a:r>
              <a:rPr lang="cs-CZ" sz="2000" b="0" i="0" u="none" strike="noStrike" dirty="0">
                <a:effectLst/>
              </a:rPr>
              <a:t>Zpřístupňuje veřejné verze připravovaných návrhů</a:t>
            </a:r>
          </a:p>
          <a:p>
            <a:r>
              <a:rPr lang="cs-CZ" sz="2000" dirty="0"/>
              <a:t>Je současně branou k případným detailnějším informacím v partnerských systémech</a:t>
            </a:r>
          </a:p>
          <a:p>
            <a:r>
              <a:rPr lang="cs-CZ" sz="2000" b="0" i="0" u="none" strike="noStrike" dirty="0">
                <a:effectLst/>
              </a:rPr>
              <a:t>Umožní odběr upozornění ke změnám návrhů, které uživatele zajímají</a:t>
            </a: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C377B439-DBD0-80A9-EF4E-8EBD6F3617ED}"/>
              </a:ext>
            </a:extLst>
          </p:cNvPr>
          <p:cNvSpPr txBox="1">
            <a:spLocks/>
          </p:cNvSpPr>
          <p:nvPr/>
        </p:nvSpPr>
        <p:spPr>
          <a:xfrm>
            <a:off x="5930537" y="1665977"/>
            <a:ext cx="6147163" cy="495667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cs-CZ" dirty="0"/>
              <a:t>                </a:t>
            </a:r>
            <a:r>
              <a:rPr lang="cs-CZ" sz="28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OFFLINE EDITOR</a:t>
            </a:r>
          </a:p>
          <a:p>
            <a:pPr marL="457200" lvl="1" indent="0">
              <a:buNone/>
            </a:pPr>
            <a:endParaRPr lang="cs-CZ" sz="2800" dirty="0"/>
          </a:p>
          <a:p>
            <a:pPr lvl="1"/>
            <a:r>
              <a:rPr lang="cs-CZ" sz="2000" dirty="0"/>
              <a:t>Slouží k tvorbě právních předpisů, připomínek nebo pozměňovacích návrhů v důvěrném režimu bez přístupu k internetu (uživatel nebude muset být zaměstnanec veřejné správy, komor Parlamentu ani zákonodárce)</a:t>
            </a:r>
          </a:p>
          <a:p>
            <a:pPr lvl="1"/>
            <a:r>
              <a:rPr lang="cs-CZ" sz="2000" dirty="0"/>
              <a:t>Nabídne zjednodušené rozhraní pro práci s nejdůležitějšími aspekty návrhů právních předpisů</a:t>
            </a:r>
          </a:p>
          <a:p>
            <a:pPr lvl="1"/>
            <a:r>
              <a:rPr lang="cs-CZ" sz="2000" dirty="0"/>
              <a:t>Bude dostupný každému na veřejném i interním portále zdarma ke stažení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cs-CZ" sz="20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439357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endParaRPr lang="cs-CZ" sz="2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B412E748-A7D0-F5CD-4986-DA8CDFAFA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775" y="1666685"/>
            <a:ext cx="11178165" cy="472764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>
                <a:solidFill>
                  <a:schemeClr val="accent1">
                    <a:lumMod val="75000"/>
                  </a:schemeClr>
                </a:solidFill>
              </a:rPr>
              <a:t>HLAVNÍ UŽIVATEL</a:t>
            </a:r>
          </a:p>
          <a:p>
            <a:pPr marL="0" indent="0">
              <a:buNone/>
            </a:pPr>
            <a:r>
              <a:rPr lang="cs-CZ" sz="2200" dirty="0"/>
              <a:t>+ osoba, která je věcně odpovědná za legislativní agendu (např. ředitel odboru legislativy)</a:t>
            </a:r>
          </a:p>
          <a:p>
            <a:pPr marL="0" indent="0">
              <a:buNone/>
            </a:pPr>
            <a:r>
              <a:rPr lang="cs-CZ" sz="2200" dirty="0"/>
              <a:t>+ hlavní kontaktní osoba pro MV pro komunikaci</a:t>
            </a:r>
          </a:p>
          <a:p>
            <a:pPr marL="0" indent="0">
              <a:buNone/>
            </a:pPr>
            <a:r>
              <a:rPr lang="cs-CZ" sz="2200" dirty="0"/>
              <a:t>+ řídí implementaci systému e-Legislativa v rámci dané instituce, řeší míru zapojení jednotlivých útvarů a zaměstnanců</a:t>
            </a:r>
          </a:p>
          <a:p>
            <a:pPr marL="0" indent="0">
              <a:buNone/>
            </a:pPr>
            <a:r>
              <a:rPr lang="cs-CZ" sz="2200" dirty="0"/>
              <a:t>+ zajistit IT konektivitu organizace a uživatelů</a:t>
            </a:r>
          </a:p>
        </p:txBody>
      </p:sp>
      <p:sp>
        <p:nvSpPr>
          <p:cNvPr id="10" name="Kosoúhelník 9">
            <a:extLst>
              <a:ext uri="{FF2B5EF4-FFF2-40B4-BE49-F238E27FC236}">
                <a16:creationId xmlns:a16="http://schemas.microsoft.com/office/drawing/2014/main" id="{612DB3EB-16B4-4429-896E-8F9AF4493689}"/>
              </a:ext>
            </a:extLst>
          </p:cNvPr>
          <p:cNvSpPr/>
          <p:nvPr/>
        </p:nvSpPr>
        <p:spPr>
          <a:xfrm>
            <a:off x="-112941" y="463670"/>
            <a:ext cx="9120415" cy="968988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0B385419-17AC-4B28-AEC9-019A0C5F57F3}"/>
              </a:ext>
            </a:extLst>
          </p:cNvPr>
          <p:cNvSpPr txBox="1">
            <a:spLocks/>
          </p:cNvSpPr>
          <p:nvPr/>
        </p:nvSpPr>
        <p:spPr>
          <a:xfrm>
            <a:off x="417466" y="579976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Role, které bude třeba obsadit</a:t>
            </a:r>
          </a:p>
        </p:txBody>
      </p:sp>
    </p:spTree>
    <p:extLst>
      <p:ext uri="{BB962C8B-B14F-4D97-AF65-F5344CB8AC3E}">
        <p14:creationId xmlns:p14="http://schemas.microsoft.com/office/powerpoint/2010/main" val="664884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>
            <a:extLst>
              <a:ext uri="{FF2B5EF4-FFF2-40B4-BE49-F238E27FC236}">
                <a16:creationId xmlns:a16="http://schemas.microsoft.com/office/drawing/2014/main" id="{21364380-323F-4A72-A9F0-9BE6F5A42E8A}"/>
              </a:ext>
            </a:extLst>
          </p:cNvPr>
          <p:cNvSpPr/>
          <p:nvPr/>
        </p:nvSpPr>
        <p:spPr>
          <a:xfrm>
            <a:off x="-272142" y="697697"/>
            <a:ext cx="9120415" cy="968988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zavedení a synchronizace uživatelů organizace</a:t>
            </a: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pic>
        <p:nvPicPr>
          <p:cNvPr id="30" name="Google Shape;805;p62">
            <a:extLst>
              <a:ext uri="{FF2B5EF4-FFF2-40B4-BE49-F238E27FC236}">
                <a16:creationId xmlns:a16="http://schemas.microsoft.com/office/drawing/2014/main" id="{52DF2603-B014-C698-37B9-9F3EE20869CF}"/>
              </a:ext>
            </a:extLst>
          </p:cNvPr>
          <p:cNvPicPr preferRelativeResize="0"/>
          <p:nvPr/>
        </p:nvPicPr>
        <p:blipFill rotWithShape="1">
          <a:blip r:embed="rId3" cstate="hqprint">
            <a:alphaModFix/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6629" y="5981701"/>
            <a:ext cx="1696729" cy="4325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3B0C7C7-D9CF-4C54-B55E-1F8C744A04FE}"/>
              </a:ext>
            </a:extLst>
          </p:cNvPr>
          <p:cNvSpPr txBox="1"/>
          <p:nvPr/>
        </p:nvSpPr>
        <p:spPr>
          <a:xfrm>
            <a:off x="556631" y="2858320"/>
            <a:ext cx="109212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cs-CZ" sz="2400" dirty="0"/>
              <a:t>Správa uživatelských účtů v systému </a:t>
            </a:r>
            <a:r>
              <a:rPr lang="cs-CZ" sz="2400" dirty="0" err="1"/>
              <a:t>JIP</a:t>
            </a:r>
            <a:r>
              <a:rPr lang="cs-CZ" sz="2400" dirty="0"/>
              <a:t>/</a:t>
            </a:r>
            <a:r>
              <a:rPr lang="cs-CZ" sz="2400" dirty="0" err="1"/>
              <a:t>KAAS</a:t>
            </a:r>
            <a:endParaRPr lang="cs-CZ" sz="2400" dirty="0"/>
          </a:p>
          <a:p>
            <a:pPr marL="457200" indent="-457200">
              <a:buAutoNum type="arabicParenR"/>
            </a:pPr>
            <a:endParaRPr lang="cs-CZ" sz="2400" dirty="0"/>
          </a:p>
          <a:p>
            <a:pPr marL="457200" indent="-457200">
              <a:buAutoNum type="arabicParenR"/>
            </a:pPr>
            <a:r>
              <a:rPr lang="cs-CZ" sz="2400" dirty="0"/>
              <a:t>Přidělování oprávnění uživatelů k přístupu do </a:t>
            </a:r>
            <a:r>
              <a:rPr lang="cs-CZ" sz="2400" dirty="0" err="1"/>
              <a:t>ESEL</a:t>
            </a:r>
            <a:endParaRPr lang="cs-CZ" sz="2400" dirty="0"/>
          </a:p>
          <a:p>
            <a:pPr marL="457200" indent="-457200">
              <a:buAutoNum type="arabicParenR"/>
            </a:pPr>
            <a:endParaRPr lang="cs-CZ" sz="2400" dirty="0"/>
          </a:p>
          <a:p>
            <a:pPr marL="457200" indent="-457200">
              <a:buAutoNum type="arabicParenR"/>
            </a:pPr>
            <a:r>
              <a:rPr lang="cs-CZ" sz="2400" dirty="0"/>
              <a:t>Synchronizace uživatelů v systému </a:t>
            </a:r>
            <a:r>
              <a:rPr lang="cs-CZ" sz="2400" dirty="0" err="1"/>
              <a:t>ESEL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49594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>
            <a:extLst>
              <a:ext uri="{FF2B5EF4-FFF2-40B4-BE49-F238E27FC236}">
                <a16:creationId xmlns:a16="http://schemas.microsoft.com/office/drawing/2014/main" id="{21364380-323F-4A72-A9F0-9BE6F5A42E8A}"/>
              </a:ext>
            </a:extLst>
          </p:cNvPr>
          <p:cNvSpPr/>
          <p:nvPr/>
        </p:nvSpPr>
        <p:spPr>
          <a:xfrm>
            <a:off x="-272142" y="697697"/>
            <a:ext cx="9120415" cy="968988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Správa uživatelů v </a:t>
            </a:r>
            <a:r>
              <a:rPr lang="cs-CZ" sz="32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JIP</a:t>
            </a: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sz="32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KAAS</a:t>
            </a:r>
            <a:endParaRPr lang="cs-CZ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pic>
        <p:nvPicPr>
          <p:cNvPr id="30" name="Google Shape;805;p62">
            <a:extLst>
              <a:ext uri="{FF2B5EF4-FFF2-40B4-BE49-F238E27FC236}">
                <a16:creationId xmlns:a16="http://schemas.microsoft.com/office/drawing/2014/main" id="{52DF2603-B014-C698-37B9-9F3EE20869CF}"/>
              </a:ext>
            </a:extLst>
          </p:cNvPr>
          <p:cNvPicPr preferRelativeResize="0"/>
          <p:nvPr/>
        </p:nvPicPr>
        <p:blipFill rotWithShape="1">
          <a:blip r:embed="rId3" cstate="hqprint">
            <a:alphaModFix/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6629" y="5981701"/>
            <a:ext cx="1696729" cy="4325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3B0C7C7-D9CF-4C54-B55E-1F8C744A04FE}"/>
              </a:ext>
            </a:extLst>
          </p:cNvPr>
          <p:cNvSpPr txBox="1"/>
          <p:nvPr/>
        </p:nvSpPr>
        <p:spPr>
          <a:xfrm>
            <a:off x="471570" y="2120164"/>
            <a:ext cx="109212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</a:rPr>
              <a:t>Zavedení uživatelů v </a:t>
            </a:r>
            <a:r>
              <a:rPr lang="cs-CZ" sz="2400" b="1" u="sng" dirty="0" err="1">
                <a:solidFill>
                  <a:schemeClr val="accent1">
                    <a:lumMod val="75000"/>
                  </a:schemeClr>
                </a:solidFill>
              </a:rPr>
              <a:t>JIP</a:t>
            </a:r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cs-CZ" sz="2400" b="1" u="sng" dirty="0" err="1">
                <a:solidFill>
                  <a:schemeClr val="accent1">
                    <a:lumMod val="75000"/>
                  </a:schemeClr>
                </a:solidFill>
              </a:rPr>
              <a:t>KAAS</a:t>
            </a:r>
            <a:endParaRPr lang="cs-CZ" sz="24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/>
              <a:t>každý uživatel, který má mít přístup do systému </a:t>
            </a:r>
            <a:r>
              <a:rPr lang="cs-CZ" sz="2400" dirty="0" err="1"/>
              <a:t>ESEL</a:t>
            </a:r>
            <a:r>
              <a:rPr lang="cs-CZ" sz="2400" dirty="0"/>
              <a:t>, musí mít v rámci své organizace zřízen přístup v </a:t>
            </a:r>
            <a:r>
              <a:rPr lang="cs-CZ" sz="2400" dirty="0" err="1"/>
              <a:t>JIP</a:t>
            </a:r>
            <a:r>
              <a:rPr lang="cs-CZ" sz="2400" dirty="0"/>
              <a:t>/</a:t>
            </a:r>
            <a:r>
              <a:rPr lang="cs-CZ" sz="2400" dirty="0" err="1"/>
              <a:t>KAAS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zavedení a správu uživatelů v </a:t>
            </a:r>
            <a:r>
              <a:rPr lang="cs-CZ" sz="2400" dirty="0" err="1"/>
              <a:t>JIP</a:t>
            </a:r>
            <a:r>
              <a:rPr lang="cs-CZ" sz="2400" dirty="0"/>
              <a:t>/</a:t>
            </a:r>
            <a:r>
              <a:rPr lang="cs-CZ" sz="2400" dirty="0" err="1"/>
              <a:t>KAAS</a:t>
            </a:r>
            <a:r>
              <a:rPr lang="cs-CZ" sz="2400" dirty="0"/>
              <a:t> provádí lokální administrátor organizace v </a:t>
            </a:r>
            <a:r>
              <a:rPr lang="cs-CZ" sz="2400" dirty="0" err="1"/>
              <a:t>JIP</a:t>
            </a:r>
            <a:r>
              <a:rPr lang="cs-CZ" sz="2400" dirty="0"/>
              <a:t>/</a:t>
            </a:r>
            <a:r>
              <a:rPr lang="cs-CZ" sz="2400" dirty="0" err="1"/>
              <a:t>KAAS</a:t>
            </a:r>
            <a:r>
              <a:rPr lang="cs-CZ" sz="2400" dirty="0"/>
              <a:t> – postup je uveden v Příručce pro lokálního administrátora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hlinkClick r:id="rId4"/>
              </a:rPr>
              <a:t>Příručka pro lokálního administrátora (czechpoint.cz)</a:t>
            </a:r>
            <a:endParaRPr lang="cs-CZ" sz="2400" dirty="0"/>
          </a:p>
          <a:p>
            <a:endParaRPr lang="cs-CZ" sz="2400" dirty="0"/>
          </a:p>
          <a:p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</a:rPr>
              <a:t>Přidělení oprávnění k přístupu do </a:t>
            </a:r>
            <a:r>
              <a:rPr lang="cs-CZ" sz="2400" b="1" u="sng" dirty="0" err="1">
                <a:solidFill>
                  <a:schemeClr val="accent1">
                    <a:lumMod val="75000"/>
                  </a:schemeClr>
                </a:solidFill>
              </a:rPr>
              <a:t>ESEL</a:t>
            </a:r>
            <a:endParaRPr lang="cs-CZ" sz="24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400" dirty="0"/>
              <a:t>Postup je uveden v Příručce – Přidělování přístupových rolí do AIS uživateli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Pro přístup k systému </a:t>
            </a:r>
            <a:r>
              <a:rPr lang="cs-CZ" sz="2400" dirty="0" err="1"/>
              <a:t>ESEL</a:t>
            </a:r>
            <a:r>
              <a:rPr lang="cs-CZ" sz="2400" dirty="0"/>
              <a:t> je třeba zvolit AIS s názvem „e-Sbírka a e-Legislativa“ a přístupovou roli </a:t>
            </a:r>
            <a:r>
              <a:rPr lang="cs-CZ" sz="2400" dirty="0" err="1"/>
              <a:t>ESEL</a:t>
            </a:r>
            <a:r>
              <a:rPr lang="cs-CZ" sz="2400" dirty="0"/>
              <a:t> (jediná role, která je pro AIS e-Sbírka a e-Legislativa k dispozici)</a:t>
            </a:r>
          </a:p>
        </p:txBody>
      </p:sp>
    </p:spTree>
    <p:extLst>
      <p:ext uri="{BB962C8B-B14F-4D97-AF65-F5344CB8AC3E}">
        <p14:creationId xmlns:p14="http://schemas.microsoft.com/office/powerpoint/2010/main" val="1924003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>
            <a:extLst>
              <a:ext uri="{FF2B5EF4-FFF2-40B4-BE49-F238E27FC236}">
                <a16:creationId xmlns:a16="http://schemas.microsoft.com/office/drawing/2014/main" id="{21364380-323F-4A72-A9F0-9BE6F5A42E8A}"/>
              </a:ext>
            </a:extLst>
          </p:cNvPr>
          <p:cNvSpPr/>
          <p:nvPr/>
        </p:nvSpPr>
        <p:spPr>
          <a:xfrm>
            <a:off x="-272142" y="697697"/>
            <a:ext cx="9120415" cy="968988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Synchronizace uživatelů v </a:t>
            </a:r>
            <a:r>
              <a:rPr lang="cs-CZ" sz="32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ESEL</a:t>
            </a:r>
            <a:endParaRPr lang="cs-CZ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pic>
        <p:nvPicPr>
          <p:cNvPr id="30" name="Google Shape;805;p62">
            <a:extLst>
              <a:ext uri="{FF2B5EF4-FFF2-40B4-BE49-F238E27FC236}">
                <a16:creationId xmlns:a16="http://schemas.microsoft.com/office/drawing/2014/main" id="{52DF2603-B014-C698-37B9-9F3EE20869CF}"/>
              </a:ext>
            </a:extLst>
          </p:cNvPr>
          <p:cNvPicPr preferRelativeResize="0"/>
          <p:nvPr/>
        </p:nvPicPr>
        <p:blipFill rotWithShape="1">
          <a:blip r:embed="rId3" cstate="hqprint">
            <a:alphaModFix/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6629" y="5981701"/>
            <a:ext cx="1696729" cy="4325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3B0C7C7-D9CF-4C54-B55E-1F8C744A04FE}"/>
              </a:ext>
            </a:extLst>
          </p:cNvPr>
          <p:cNvSpPr txBox="1"/>
          <p:nvPr/>
        </p:nvSpPr>
        <p:spPr>
          <a:xfrm>
            <a:off x="471570" y="2120164"/>
            <a:ext cx="109212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</a:rPr>
              <a:t>Prerekvizity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Synchronizace uživatelů je dostupná pouze lokálnímu administrátorovi </a:t>
            </a:r>
            <a:r>
              <a:rPr lang="cs-CZ" sz="2400" dirty="0" err="1"/>
              <a:t>JIP</a:t>
            </a:r>
            <a:r>
              <a:rPr lang="cs-CZ" sz="2400" dirty="0"/>
              <a:t>/</a:t>
            </a:r>
            <a:r>
              <a:rPr lang="cs-CZ" sz="2400" dirty="0" err="1"/>
              <a:t>KAAS</a:t>
            </a:r>
            <a:r>
              <a:rPr lang="cs-CZ" sz="2400" dirty="0"/>
              <a:t>, který má současně povolenou přístupovou roli e-Sbírka a e-Legislativa. </a:t>
            </a:r>
            <a:br>
              <a:rPr lang="cs-CZ" sz="2400" dirty="0"/>
            </a:br>
            <a:r>
              <a:rPr lang="cs-CZ" sz="2400" dirty="0"/>
              <a:t>- musí existovat alespoň jeden další účet v organizaci s oprávněním přístupu do systému </a:t>
            </a:r>
            <a:r>
              <a:rPr lang="cs-CZ" sz="2400" dirty="0" err="1"/>
              <a:t>ESEL</a:t>
            </a:r>
            <a:endParaRPr lang="cs-CZ" sz="2400" dirty="0"/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</a:rPr>
              <a:t>Přihlášení do Portálu správy systému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https://sprava.eselpoint.cz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/>
              <a:t>– produkční prostředí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https://test-sprava.eselpoint.cz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/>
              <a:t>– testovací prostředí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Přesměrování na přihlašovací stránku </a:t>
            </a:r>
            <a:r>
              <a:rPr lang="cs-CZ" sz="2400" dirty="0" err="1"/>
              <a:t>JIP</a:t>
            </a:r>
            <a:r>
              <a:rPr lang="cs-CZ" sz="2400" dirty="0"/>
              <a:t>/</a:t>
            </a:r>
            <a:r>
              <a:rPr lang="cs-CZ" sz="2400" dirty="0" err="1"/>
              <a:t>KAAS</a:t>
            </a:r>
            <a:r>
              <a:rPr lang="cs-CZ" sz="2400" dirty="0"/>
              <a:t>, kde se uživatel přihlásí svými údaji, poté dojde k přesměrování do aplikace Portálu správy systému</a:t>
            </a:r>
          </a:p>
        </p:txBody>
      </p:sp>
    </p:spTree>
    <p:extLst>
      <p:ext uri="{BB962C8B-B14F-4D97-AF65-F5344CB8AC3E}">
        <p14:creationId xmlns:p14="http://schemas.microsoft.com/office/powerpoint/2010/main" val="1506059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>
            <a:extLst>
              <a:ext uri="{FF2B5EF4-FFF2-40B4-BE49-F238E27FC236}">
                <a16:creationId xmlns:a16="http://schemas.microsoft.com/office/drawing/2014/main" id="{21364380-323F-4A72-A9F0-9BE6F5A42E8A}"/>
              </a:ext>
            </a:extLst>
          </p:cNvPr>
          <p:cNvSpPr/>
          <p:nvPr/>
        </p:nvSpPr>
        <p:spPr>
          <a:xfrm>
            <a:off x="-272142" y="697697"/>
            <a:ext cx="9120415" cy="968988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spuštění synchronizace uživatelů</a:t>
            </a: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pic>
        <p:nvPicPr>
          <p:cNvPr id="30" name="Google Shape;805;p62">
            <a:extLst>
              <a:ext uri="{FF2B5EF4-FFF2-40B4-BE49-F238E27FC236}">
                <a16:creationId xmlns:a16="http://schemas.microsoft.com/office/drawing/2014/main" id="{52DF2603-B014-C698-37B9-9F3EE20869CF}"/>
              </a:ext>
            </a:extLst>
          </p:cNvPr>
          <p:cNvPicPr preferRelativeResize="0"/>
          <p:nvPr/>
        </p:nvPicPr>
        <p:blipFill rotWithShape="1">
          <a:blip r:embed="rId3" cstate="hqprint">
            <a:alphaModFix/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6629" y="5981701"/>
            <a:ext cx="1696729" cy="4325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3B0C7C7-D9CF-4C54-B55E-1F8C744A04FE}"/>
              </a:ext>
            </a:extLst>
          </p:cNvPr>
          <p:cNvSpPr txBox="1"/>
          <p:nvPr/>
        </p:nvSpPr>
        <p:spPr>
          <a:xfrm>
            <a:off x="8580074" y="4047361"/>
            <a:ext cx="348787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Po přihlášení do Portálu správy systému přejít do části Systémové služby: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2400" dirty="0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3C6C64CE-6EBE-4485-B526-697EB0F456C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31" y="1860795"/>
            <a:ext cx="7794172" cy="420245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13">
            <a:extLst>
              <a:ext uri="{FF2B5EF4-FFF2-40B4-BE49-F238E27FC236}">
                <a16:creationId xmlns:a16="http://schemas.microsoft.com/office/drawing/2014/main" id="{2B89DEC4-2B76-4129-9DBD-0CF4AABDCC59}"/>
              </a:ext>
            </a:extLst>
          </p:cNvPr>
          <p:cNvSpPr/>
          <p:nvPr/>
        </p:nvSpPr>
        <p:spPr>
          <a:xfrm>
            <a:off x="2866937" y="2681040"/>
            <a:ext cx="2736421" cy="934030"/>
          </a:xfrm>
          <a:prstGeom prst="ellips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373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spuštění synchronizace uživatelů</a:t>
            </a: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pic>
        <p:nvPicPr>
          <p:cNvPr id="30" name="Google Shape;805;p62">
            <a:extLst>
              <a:ext uri="{FF2B5EF4-FFF2-40B4-BE49-F238E27FC236}">
                <a16:creationId xmlns:a16="http://schemas.microsoft.com/office/drawing/2014/main" id="{52DF2603-B014-C698-37B9-9F3EE20869CF}"/>
              </a:ext>
            </a:extLst>
          </p:cNvPr>
          <p:cNvPicPr preferRelativeResize="0"/>
          <p:nvPr/>
        </p:nvPicPr>
        <p:blipFill rotWithShape="1">
          <a:blip r:embed="rId3" cstate="hqprint">
            <a:alphaModFix/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6629" y="5981701"/>
            <a:ext cx="1696729" cy="4325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3B0C7C7-D9CF-4C54-B55E-1F8C744A04FE}"/>
              </a:ext>
            </a:extLst>
          </p:cNvPr>
          <p:cNvSpPr txBox="1"/>
          <p:nvPr/>
        </p:nvSpPr>
        <p:spPr>
          <a:xfrm>
            <a:off x="7881022" y="571130"/>
            <a:ext cx="4020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Na následující stránce zvolte </a:t>
            </a:r>
            <a:b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Esel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rio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web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2400" dirty="0"/>
          </a:p>
        </p:txBody>
      </p:sp>
      <p:pic>
        <p:nvPicPr>
          <p:cNvPr id="10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C1A87917-9092-4C1E-80A7-F9BD8FEFD3D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16" y="144405"/>
            <a:ext cx="7492217" cy="19714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5">
            <a:extLst>
              <a:ext uri="{FF2B5EF4-FFF2-40B4-BE49-F238E27FC236}">
                <a16:creationId xmlns:a16="http://schemas.microsoft.com/office/drawing/2014/main" id="{080C89A5-62C8-4EA3-A10C-D597C43EB4E9}"/>
              </a:ext>
            </a:extLst>
          </p:cNvPr>
          <p:cNvSpPr/>
          <p:nvPr/>
        </p:nvSpPr>
        <p:spPr>
          <a:xfrm>
            <a:off x="120694" y="1212737"/>
            <a:ext cx="1910123" cy="799232"/>
          </a:xfrm>
          <a:prstGeom prst="ellips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B302DE2-5194-4B82-B723-92F9D7CB8B7C}"/>
              </a:ext>
            </a:extLst>
          </p:cNvPr>
          <p:cNvSpPr txBox="1"/>
          <p:nvPr/>
        </p:nvSpPr>
        <p:spPr>
          <a:xfrm>
            <a:off x="6704034" y="1885261"/>
            <a:ext cx="491560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yhledejte podle zkratky svoji organizaci (v obrázku příklad Ministerstva vnitra):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2400" dirty="0"/>
          </a:p>
        </p:txBody>
      </p:sp>
      <p:pic>
        <p:nvPicPr>
          <p:cNvPr id="18" name="Picture 5" descr="A white rectangular object with black lines&#10;&#10;Description automatically generated">
            <a:extLst>
              <a:ext uri="{FF2B5EF4-FFF2-40B4-BE49-F238E27FC236}">
                <a16:creationId xmlns:a16="http://schemas.microsoft.com/office/drawing/2014/main" id="{11BE7758-33F3-44E2-AC92-88F614AC79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84" y="2531592"/>
            <a:ext cx="11166192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Oval 17">
            <a:extLst>
              <a:ext uri="{FF2B5EF4-FFF2-40B4-BE49-F238E27FC236}">
                <a16:creationId xmlns:a16="http://schemas.microsoft.com/office/drawing/2014/main" id="{764BF3C7-8B51-4442-9B60-25C6C73F7157}"/>
              </a:ext>
            </a:extLst>
          </p:cNvPr>
          <p:cNvSpPr/>
          <p:nvPr/>
        </p:nvSpPr>
        <p:spPr>
          <a:xfrm>
            <a:off x="0" y="3177923"/>
            <a:ext cx="3089382" cy="671588"/>
          </a:xfrm>
          <a:prstGeom prst="ellips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0B56AEC-A4C8-491E-914D-3D839F43EE3F}"/>
              </a:ext>
            </a:extLst>
          </p:cNvPr>
          <p:cNvSpPr/>
          <p:nvPr/>
        </p:nvSpPr>
        <p:spPr>
          <a:xfrm>
            <a:off x="9271074" y="3574092"/>
            <a:ext cx="1765522" cy="358399"/>
          </a:xfrm>
          <a:prstGeom prst="ellips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pic>
        <p:nvPicPr>
          <p:cNvPr id="21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7E0A6148-0F08-416F-9929-B6475DF1BA4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" y="3971592"/>
            <a:ext cx="7481595" cy="288640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C2936F57-9719-4E50-B14B-7C47CFD2CE5B}"/>
              </a:ext>
            </a:extLst>
          </p:cNvPr>
          <p:cNvSpPr txBox="1"/>
          <p:nvPr/>
        </p:nvSpPr>
        <p:spPr>
          <a:xfrm>
            <a:off x="7850742" y="4917995"/>
            <a:ext cx="402016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V detailu organizace přejděte na záložku Uživatelské účty: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2400" dirty="0"/>
          </a:p>
        </p:txBody>
      </p:sp>
      <p:sp>
        <p:nvSpPr>
          <p:cNvPr id="23" name="Oval 25">
            <a:extLst>
              <a:ext uri="{FF2B5EF4-FFF2-40B4-BE49-F238E27FC236}">
                <a16:creationId xmlns:a16="http://schemas.microsoft.com/office/drawing/2014/main" id="{D8883F4A-0DFA-4534-B752-5B63B7BFF112}"/>
              </a:ext>
            </a:extLst>
          </p:cNvPr>
          <p:cNvSpPr/>
          <p:nvPr/>
        </p:nvSpPr>
        <p:spPr>
          <a:xfrm>
            <a:off x="4453276" y="4274935"/>
            <a:ext cx="1405263" cy="432560"/>
          </a:xfrm>
          <a:prstGeom prst="ellips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993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>
            <a:extLst>
              <a:ext uri="{FF2B5EF4-FFF2-40B4-BE49-F238E27FC236}">
                <a16:creationId xmlns:a16="http://schemas.microsoft.com/office/drawing/2014/main" id="{21364380-323F-4A72-A9F0-9BE6F5A42E8A}"/>
              </a:ext>
            </a:extLst>
          </p:cNvPr>
          <p:cNvSpPr/>
          <p:nvPr/>
        </p:nvSpPr>
        <p:spPr>
          <a:xfrm>
            <a:off x="-272142" y="697697"/>
            <a:ext cx="9120415" cy="864403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776866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27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Základní informace o projektu e-Sbírka a e-Legislativa</a:t>
            </a: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grpSp>
        <p:nvGrpSpPr>
          <p:cNvPr id="4" name="Skupina 3">
            <a:extLst>
              <a:ext uri="{FF2B5EF4-FFF2-40B4-BE49-F238E27FC236}">
                <a16:creationId xmlns:a16="http://schemas.microsoft.com/office/drawing/2014/main" id="{678A1374-FC77-3C01-8AF5-E85054C57B86}"/>
              </a:ext>
            </a:extLst>
          </p:cNvPr>
          <p:cNvGrpSpPr/>
          <p:nvPr/>
        </p:nvGrpSpPr>
        <p:grpSpPr>
          <a:xfrm>
            <a:off x="166560" y="1785492"/>
            <a:ext cx="11977597" cy="4967630"/>
            <a:chOff x="166560" y="1785492"/>
            <a:chExt cx="11977597" cy="4967630"/>
          </a:xfrm>
        </p:grpSpPr>
        <p:sp>
          <p:nvSpPr>
            <p:cNvPr id="5" name="Google Shape;353;g2a6c66510c1_0_122">
              <a:extLst>
                <a:ext uri="{FF2B5EF4-FFF2-40B4-BE49-F238E27FC236}">
                  <a16:creationId xmlns:a16="http://schemas.microsoft.com/office/drawing/2014/main" id="{E5856EF2-1BB2-6AB5-1C0A-45F61FB3A1D9}"/>
                </a:ext>
              </a:extLst>
            </p:cNvPr>
            <p:cNvSpPr txBox="1"/>
            <p:nvPr/>
          </p:nvSpPr>
          <p:spPr>
            <a:xfrm>
              <a:off x="200862" y="1785492"/>
              <a:ext cx="2343300" cy="500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2800" b="1" i="0" u="none" strike="noStrike" cap="none" dirty="0">
                  <a:ea typeface="DM Sans"/>
                  <a:cs typeface="DM Sans"/>
                  <a:sym typeface="DM Sans"/>
                </a:rPr>
                <a:t>Projekt eSeL</a:t>
              </a:r>
              <a:endParaRPr sz="3600" dirty="0"/>
            </a:p>
          </p:txBody>
        </p:sp>
        <p:sp>
          <p:nvSpPr>
            <p:cNvPr id="6" name="Google Shape;350;g2a6c66510c1_0_122">
              <a:extLst>
                <a:ext uri="{FF2B5EF4-FFF2-40B4-BE49-F238E27FC236}">
                  <a16:creationId xmlns:a16="http://schemas.microsoft.com/office/drawing/2014/main" id="{BB36ED42-2149-FF76-C0F0-9C5B95CE4C50}"/>
                </a:ext>
              </a:extLst>
            </p:cNvPr>
            <p:cNvSpPr txBox="1"/>
            <p:nvPr/>
          </p:nvSpPr>
          <p:spPr>
            <a:xfrm>
              <a:off x="166560" y="2346767"/>
              <a:ext cx="2756867" cy="2839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b="0" i="0" u="none" strike="noStrike" cap="none" dirty="0">
                  <a:ea typeface="DM Sans"/>
                  <a:cs typeface="DM Sans"/>
                  <a:sym typeface="DM Sans"/>
                </a:rPr>
                <a:t>Elektronická Sbírka zákonů a mezinárodních smluv </a:t>
              </a:r>
              <a:endParaRPr lang="cs-CZ" b="0" i="0" u="none" strike="noStrike" cap="none" dirty="0">
                <a:ea typeface="DM Sans"/>
                <a:cs typeface="DM Sans"/>
                <a:sym typeface="DM Sans"/>
              </a:endParaRPr>
            </a:p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b="0" i="0" u="none" strike="noStrike" cap="none" dirty="0">
                  <a:ea typeface="DM Sans"/>
                  <a:cs typeface="DM Sans"/>
                  <a:sym typeface="DM Sans"/>
                </a:rPr>
                <a:t>(</a:t>
              </a:r>
              <a:r>
                <a:rPr lang="en" b="1" i="0" u="none" strike="noStrike" cap="none" dirty="0">
                  <a:ea typeface="DM Sans"/>
                  <a:cs typeface="DM Sans"/>
                  <a:sym typeface="DM Sans"/>
                </a:rPr>
                <a:t>e-Sbírka</a:t>
              </a:r>
              <a:r>
                <a:rPr lang="en" b="0" i="0" u="none" strike="noStrike" cap="none" dirty="0">
                  <a:ea typeface="DM Sans"/>
                  <a:cs typeface="DM Sans"/>
                  <a:sym typeface="DM Sans"/>
                </a:rPr>
                <a:t>) je provázána s elektronickou tvorbou právních předpisů (</a:t>
              </a:r>
              <a:r>
                <a:rPr lang="en" b="1" i="0" u="none" strike="noStrike" cap="none" dirty="0">
                  <a:ea typeface="DM Sans"/>
                  <a:cs typeface="DM Sans"/>
                  <a:sym typeface="DM Sans"/>
                </a:rPr>
                <a:t>e-Legislativa</a:t>
              </a:r>
              <a:r>
                <a:rPr lang="en" b="0" i="0" u="none" strike="noStrike" cap="none" dirty="0">
                  <a:ea typeface="DM Sans"/>
                  <a:cs typeface="DM Sans"/>
                  <a:sym typeface="DM Sans"/>
                </a:rPr>
                <a:t>) </a:t>
              </a:r>
              <a:endParaRPr lang="cs-CZ" b="0" i="0" u="none" strike="noStrike" cap="none" dirty="0">
                <a:ea typeface="DM Sans"/>
                <a:cs typeface="DM Sans"/>
                <a:sym typeface="DM Sans"/>
              </a:endParaRPr>
            </a:p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b="0" i="0" u="none" strike="noStrike" cap="none" dirty="0">
                  <a:ea typeface="DM Sans"/>
                  <a:cs typeface="DM Sans"/>
                  <a:sym typeface="DM Sans"/>
                </a:rPr>
                <a:t>v komplexním a rozsáhlém Projektu eSeL.</a:t>
              </a:r>
              <a:endParaRPr sz="2800"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b="1" i="0" u="none" strike="noStrike" cap="none" dirty="0">
                <a:ea typeface="DM Sans"/>
                <a:cs typeface="DM Sans"/>
                <a:sym typeface="DM San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b="0" i="0" u="none" strike="noStrike" cap="none" dirty="0"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" name="Google Shape;355;g2a6c66510c1_0_122">
              <a:extLst>
                <a:ext uri="{FF2B5EF4-FFF2-40B4-BE49-F238E27FC236}">
                  <a16:creationId xmlns:a16="http://schemas.microsoft.com/office/drawing/2014/main" id="{BBC02359-5119-A3D1-AECF-6C762AEB1DCB}"/>
                </a:ext>
              </a:extLst>
            </p:cNvPr>
            <p:cNvSpPr txBox="1"/>
            <p:nvPr/>
          </p:nvSpPr>
          <p:spPr>
            <a:xfrm>
              <a:off x="3156047" y="1785492"/>
              <a:ext cx="2972798" cy="500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2800" b="1" i="0" u="none" strike="noStrike" cap="none" dirty="0">
                  <a:ea typeface="DM Sans"/>
                  <a:cs typeface="DM Sans"/>
                  <a:sym typeface="DM Sans"/>
                </a:rPr>
                <a:t>Hlavní cíl projektu </a:t>
              </a:r>
              <a:endParaRPr sz="2800" dirty="0"/>
            </a:p>
          </p:txBody>
        </p:sp>
        <p:sp>
          <p:nvSpPr>
            <p:cNvPr id="21" name="Google Shape;351;g2a6c66510c1_0_122">
              <a:extLst>
                <a:ext uri="{FF2B5EF4-FFF2-40B4-BE49-F238E27FC236}">
                  <a16:creationId xmlns:a16="http://schemas.microsoft.com/office/drawing/2014/main" id="{5D5F7047-5095-09AF-C896-1FAAA3560829}"/>
                </a:ext>
              </a:extLst>
            </p:cNvPr>
            <p:cNvSpPr txBox="1"/>
            <p:nvPr/>
          </p:nvSpPr>
          <p:spPr>
            <a:xfrm>
              <a:off x="3156047" y="2331334"/>
              <a:ext cx="3072239" cy="31162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b="0" i="0" u="none" strike="noStrike" cap="none" dirty="0">
                  <a:ea typeface="DM Sans"/>
                  <a:cs typeface="DM Sans"/>
                  <a:sym typeface="DM Sans"/>
                </a:rPr>
                <a:t>Cílem je zajistit zvýšení dostupnosti, přehlednosti </a:t>
              </a:r>
              <a:br>
                <a:rPr lang="cs-CZ" b="0" i="0" u="none" strike="noStrike" cap="none" dirty="0">
                  <a:ea typeface="DM Sans"/>
                  <a:cs typeface="DM Sans"/>
                  <a:sym typeface="DM Sans"/>
                </a:rPr>
              </a:br>
              <a:r>
                <a:rPr lang="en" b="0" i="0" u="none" strike="noStrike" cap="none" dirty="0">
                  <a:ea typeface="DM Sans"/>
                  <a:cs typeface="DM Sans"/>
                  <a:sym typeface="DM Sans"/>
                </a:rPr>
                <a:t>a srozumitelnosti platného práva a zvýšení kvality, efektivity a transparentnosti jeho tvorby.</a:t>
              </a:r>
              <a:endParaRPr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b="0" i="0" u="none" strike="noStrike" cap="none" dirty="0">
                <a:ea typeface="DM Sans"/>
                <a:cs typeface="DM Sans"/>
                <a:sym typeface="DM San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b="1" i="0" u="none" strike="noStrike" cap="none" dirty="0">
                  <a:ea typeface="DM Sans"/>
                  <a:cs typeface="DM Sans"/>
                  <a:sym typeface="DM Sans"/>
                </a:rPr>
                <a:t>Klíčovým aspektem je úplné znění předpisu jako základ legislativní práce i právně závazné podoby předpisu. </a:t>
              </a:r>
              <a:endParaRPr dirty="0"/>
            </a:p>
          </p:txBody>
        </p:sp>
        <p:sp>
          <p:nvSpPr>
            <p:cNvPr id="23" name="Google Shape;354;g2a6c66510c1_0_122">
              <a:extLst>
                <a:ext uri="{FF2B5EF4-FFF2-40B4-BE49-F238E27FC236}">
                  <a16:creationId xmlns:a16="http://schemas.microsoft.com/office/drawing/2014/main" id="{59BD85EC-C0C7-8CCD-58FD-B7AAA9C998C1}"/>
                </a:ext>
              </a:extLst>
            </p:cNvPr>
            <p:cNvSpPr txBox="1"/>
            <p:nvPr/>
          </p:nvSpPr>
          <p:spPr>
            <a:xfrm>
              <a:off x="166560" y="4798801"/>
              <a:ext cx="2789614" cy="500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2800" b="1" i="0" u="none" strike="noStrike" cap="none" dirty="0">
                  <a:ea typeface="DM Sans"/>
                  <a:cs typeface="DM Sans"/>
                  <a:sym typeface="DM Sans"/>
                </a:rPr>
                <a:t>Kontext projektu</a:t>
              </a:r>
              <a:endParaRPr sz="3600" dirty="0"/>
            </a:p>
          </p:txBody>
        </p:sp>
        <p:sp>
          <p:nvSpPr>
            <p:cNvPr id="24" name="Google Shape;352;g2a6c66510c1_0_122">
              <a:extLst>
                <a:ext uri="{FF2B5EF4-FFF2-40B4-BE49-F238E27FC236}">
                  <a16:creationId xmlns:a16="http://schemas.microsoft.com/office/drawing/2014/main" id="{F8B45035-072A-244A-007E-849A91E0A246}"/>
                </a:ext>
              </a:extLst>
            </p:cNvPr>
            <p:cNvSpPr txBox="1"/>
            <p:nvPr/>
          </p:nvSpPr>
          <p:spPr>
            <a:xfrm>
              <a:off x="200862" y="5298908"/>
              <a:ext cx="2863800" cy="14542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b="0" i="0" u="none" strike="noStrike" cap="none" dirty="0">
                  <a:ea typeface="DM Sans"/>
                  <a:cs typeface="DM Sans"/>
                  <a:sym typeface="DM Sans"/>
                </a:rPr>
                <a:t>Projekt eSeL je součástí digitální transformace</a:t>
              </a:r>
              <a:endParaRPr b="0" i="0" u="none" strike="noStrike" cap="none" dirty="0">
                <a:ea typeface="DM Sans"/>
                <a:cs typeface="DM Sans"/>
                <a:sym typeface="DM San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b="0" i="0" u="none" strike="noStrike" cap="none" dirty="0">
                <a:ea typeface="DM Sans"/>
                <a:cs typeface="DM Sans"/>
                <a:sym typeface="DM San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b="0" i="0" u="none" strike="noStrike" cap="none" dirty="0">
                <a:ea typeface="DM Sans"/>
                <a:cs typeface="DM Sans"/>
                <a:sym typeface="DM San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b="0" i="0" u="none" strike="noStrike" cap="none" dirty="0">
                <a:ea typeface="DM Sans"/>
                <a:cs typeface="DM Sans"/>
                <a:sym typeface="DM Sans"/>
              </a:endParaRPr>
            </a:p>
          </p:txBody>
        </p:sp>
        <p:pic>
          <p:nvPicPr>
            <p:cNvPr id="25" name="Obrázek 24">
              <a:extLst>
                <a:ext uri="{FF2B5EF4-FFF2-40B4-BE49-F238E27FC236}">
                  <a16:creationId xmlns:a16="http://schemas.microsoft.com/office/drawing/2014/main" id="{57EB1E0C-1A4A-EC87-8AB9-DD838715E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2457" y="2346767"/>
              <a:ext cx="6091700" cy="35167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019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>
            <a:extLst>
              <a:ext uri="{FF2B5EF4-FFF2-40B4-BE49-F238E27FC236}">
                <a16:creationId xmlns:a16="http://schemas.microsoft.com/office/drawing/2014/main" id="{21364380-323F-4A72-A9F0-9BE6F5A42E8A}"/>
              </a:ext>
            </a:extLst>
          </p:cNvPr>
          <p:cNvSpPr/>
          <p:nvPr/>
        </p:nvSpPr>
        <p:spPr>
          <a:xfrm>
            <a:off x="-272142" y="697697"/>
            <a:ext cx="9120415" cy="968988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spuštění synchronizace uživatelů</a:t>
            </a: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pic>
        <p:nvPicPr>
          <p:cNvPr id="30" name="Google Shape;805;p62">
            <a:extLst>
              <a:ext uri="{FF2B5EF4-FFF2-40B4-BE49-F238E27FC236}">
                <a16:creationId xmlns:a16="http://schemas.microsoft.com/office/drawing/2014/main" id="{52DF2603-B014-C698-37B9-9F3EE20869CF}"/>
              </a:ext>
            </a:extLst>
          </p:cNvPr>
          <p:cNvPicPr preferRelativeResize="0"/>
          <p:nvPr/>
        </p:nvPicPr>
        <p:blipFill rotWithShape="1">
          <a:blip r:embed="rId3" cstate="hqprint">
            <a:alphaModFix/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6629" y="5981701"/>
            <a:ext cx="1696729" cy="4325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3B0C7C7-D9CF-4C54-B55E-1F8C744A04FE}"/>
              </a:ext>
            </a:extLst>
          </p:cNvPr>
          <p:cNvSpPr txBox="1"/>
          <p:nvPr/>
        </p:nvSpPr>
        <p:spPr>
          <a:xfrm>
            <a:off x="8350803" y="2215846"/>
            <a:ext cx="3487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 Spusťte synchronizaci uživatelů pomocí tlačítka Načíst uživatelské účty organizace z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JIP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KAAS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následně krok potvrďte</a:t>
            </a:r>
            <a:endParaRPr lang="cs-CZ" sz="2400" dirty="0"/>
          </a:p>
        </p:txBody>
      </p:sp>
      <p:pic>
        <p:nvPicPr>
          <p:cNvPr id="10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EF4C107-62B8-43B2-BD44-BA3D6FDAD5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3" y="1833133"/>
            <a:ext cx="8034643" cy="3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6B45BDC2-5100-451A-A1D7-BBBA8B18CC89}"/>
              </a:ext>
            </a:extLst>
          </p:cNvPr>
          <p:cNvSpPr txBox="1"/>
          <p:nvPr/>
        </p:nvSpPr>
        <p:spPr>
          <a:xfrm>
            <a:off x="8848274" y="3965336"/>
            <a:ext cx="3092090" cy="2058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 případě problémů se prosím obraťte na podporu systému </a:t>
            </a:r>
            <a:r>
              <a:rPr lang="cs-CZ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eSeL</a:t>
            </a:r>
            <a:r>
              <a:rPr lang="cs-CZ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email: </a:t>
            </a:r>
            <a:r>
              <a:rPr lang="cs-CZ" sz="1800" u="none" strike="noStrike" dirty="0">
                <a:solidFill>
                  <a:srgbClr val="1F82B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esel@nakit.cz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telefon: +420 974 801 300</a:t>
            </a:r>
          </a:p>
          <a:p>
            <a:endParaRPr lang="cs-CZ" sz="2400" dirty="0"/>
          </a:p>
        </p:txBody>
      </p:sp>
      <p:pic>
        <p:nvPicPr>
          <p:cNvPr id="15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0F5C62D7-C801-4AC6-A209-54F453F197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8" y="5131086"/>
            <a:ext cx="8543694" cy="11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val 27">
            <a:extLst>
              <a:ext uri="{FF2B5EF4-FFF2-40B4-BE49-F238E27FC236}">
                <a16:creationId xmlns:a16="http://schemas.microsoft.com/office/drawing/2014/main" id="{821F20B2-F367-4288-B983-02E4CEC42419}"/>
              </a:ext>
            </a:extLst>
          </p:cNvPr>
          <p:cNvSpPr/>
          <p:nvPr/>
        </p:nvSpPr>
        <p:spPr>
          <a:xfrm>
            <a:off x="5062043" y="4586331"/>
            <a:ext cx="3288760" cy="310904"/>
          </a:xfrm>
          <a:prstGeom prst="ellips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7" name="Oval 33">
            <a:extLst>
              <a:ext uri="{FF2B5EF4-FFF2-40B4-BE49-F238E27FC236}">
                <a16:creationId xmlns:a16="http://schemas.microsoft.com/office/drawing/2014/main" id="{277FB2D5-F9A1-4C0E-81C0-A12B525E3448}"/>
              </a:ext>
            </a:extLst>
          </p:cNvPr>
          <p:cNvSpPr/>
          <p:nvPr/>
        </p:nvSpPr>
        <p:spPr>
          <a:xfrm>
            <a:off x="7299259" y="5849352"/>
            <a:ext cx="719455" cy="359410"/>
          </a:xfrm>
          <a:prstGeom prst="ellips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690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>
            <a:extLst>
              <a:ext uri="{FF2B5EF4-FFF2-40B4-BE49-F238E27FC236}">
                <a16:creationId xmlns:a16="http://schemas.microsoft.com/office/drawing/2014/main" id="{21364380-323F-4A72-A9F0-9BE6F5A42E8A}"/>
              </a:ext>
            </a:extLst>
          </p:cNvPr>
          <p:cNvSpPr/>
          <p:nvPr/>
        </p:nvSpPr>
        <p:spPr>
          <a:xfrm>
            <a:off x="-272142" y="697697"/>
            <a:ext cx="9120415" cy="968988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Připravovaná školení - moduly</a:t>
            </a: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pic>
        <p:nvPicPr>
          <p:cNvPr id="30" name="Google Shape;805;p62">
            <a:extLst>
              <a:ext uri="{FF2B5EF4-FFF2-40B4-BE49-F238E27FC236}">
                <a16:creationId xmlns:a16="http://schemas.microsoft.com/office/drawing/2014/main" id="{52DF2603-B014-C698-37B9-9F3EE20869CF}"/>
              </a:ext>
            </a:extLst>
          </p:cNvPr>
          <p:cNvPicPr preferRelativeResize="0"/>
          <p:nvPr/>
        </p:nvPicPr>
        <p:blipFill rotWithShape="1">
          <a:blip r:embed="rId4" cstate="hqprint">
            <a:alphaModFix/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6629" y="5981701"/>
            <a:ext cx="1696729" cy="43253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0CCCDBB-05BC-B0BF-BF1D-746202BC7018}"/>
              </a:ext>
            </a:extLst>
          </p:cNvPr>
          <p:cNvSpPr txBox="1"/>
          <p:nvPr/>
        </p:nvSpPr>
        <p:spPr>
          <a:xfrm>
            <a:off x="556631" y="2081349"/>
            <a:ext cx="1092126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Modul IT administrátor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IT rozdělení rolí a operací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Modul „Sekretářka“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práce v portálu (bez editace)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Modul pro tvorbu a proces podzákonných právních předpisů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Práce s portálem, editace, mezirezortní připomínkové řízení – uplatnění a vypořádání připomínek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Modul pro uplatňování připomínek z pozice připomínkového místa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200" dirty="0"/>
              <a:t>Zpracování připomínek v editoru a portálu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B19BCBD-3CB8-4EB5-813F-31CADCF34D0E}"/>
              </a:ext>
            </a:extLst>
          </p:cNvPr>
          <p:cNvSpPr/>
          <p:nvPr/>
        </p:nvSpPr>
        <p:spPr>
          <a:xfrm>
            <a:off x="5357559" y="2385724"/>
            <a:ext cx="6375799" cy="669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/>
              <a:t>Zahájení školení předpokládáme na podzim 2024</a:t>
            </a:r>
          </a:p>
        </p:txBody>
      </p:sp>
    </p:spTree>
    <p:extLst>
      <p:ext uri="{BB962C8B-B14F-4D97-AF65-F5344CB8AC3E}">
        <p14:creationId xmlns:p14="http://schemas.microsoft.com/office/powerpoint/2010/main" val="1347605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>
            <a:extLst>
              <a:ext uri="{FF2B5EF4-FFF2-40B4-BE49-F238E27FC236}">
                <a16:creationId xmlns:a16="http://schemas.microsoft.com/office/drawing/2014/main" id="{21364380-323F-4A72-A9F0-9BE6F5A42E8A}"/>
              </a:ext>
            </a:extLst>
          </p:cNvPr>
          <p:cNvSpPr/>
          <p:nvPr/>
        </p:nvSpPr>
        <p:spPr>
          <a:xfrm>
            <a:off x="-272142" y="697697"/>
            <a:ext cx="9120415" cy="968988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Hlavní změny v oblasti tvorby návrhů právních předpisů</a:t>
            </a:r>
          </a:p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Předpoklad: Digitalizace právního řádu</a:t>
            </a: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pic>
        <p:nvPicPr>
          <p:cNvPr id="30" name="Google Shape;805;p62">
            <a:extLst>
              <a:ext uri="{FF2B5EF4-FFF2-40B4-BE49-F238E27FC236}">
                <a16:creationId xmlns:a16="http://schemas.microsoft.com/office/drawing/2014/main" id="{52DF2603-B014-C698-37B9-9F3EE20869CF}"/>
              </a:ext>
            </a:extLst>
          </p:cNvPr>
          <p:cNvPicPr preferRelativeResize="0"/>
          <p:nvPr/>
        </p:nvPicPr>
        <p:blipFill rotWithShape="1">
          <a:blip r:embed="rId3" cstate="hqprint">
            <a:alphaModFix/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6629" y="5981701"/>
            <a:ext cx="1696729" cy="4325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3B0C7C7-D9CF-4C54-B55E-1F8C744A04FE}"/>
              </a:ext>
            </a:extLst>
          </p:cNvPr>
          <p:cNvSpPr txBox="1"/>
          <p:nvPr/>
        </p:nvSpPr>
        <p:spPr>
          <a:xfrm>
            <a:off x="556631" y="2081349"/>
            <a:ext cx="109212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Rozdělení právních předpisů do fragmentů, tedy uložení textů v databázi po částech (paragraf, odstavec, bod, ale též nadpis, poznámka pod čarou atd.)</a:t>
            </a:r>
          </a:p>
          <a:p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Hierarchie předpisu – části, hlavy, díly, pododdíly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Takto je vytvořena databáze e-Sbírky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Základ pro to, aby mohly fungovat technologie práce s textem, například vyhledávání, odkazování, metadata.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Díky fragmentaci lze správně zapracovat novelizace, má dopad i pro tvorbu pozměňovacích návrhů, připomínek a v oblasti mezitímních novel.</a:t>
            </a:r>
          </a:p>
        </p:txBody>
      </p:sp>
    </p:spTree>
    <p:extLst>
      <p:ext uri="{BB962C8B-B14F-4D97-AF65-F5344CB8AC3E}">
        <p14:creationId xmlns:p14="http://schemas.microsoft.com/office/powerpoint/2010/main" val="603192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>
            <a:extLst>
              <a:ext uri="{FF2B5EF4-FFF2-40B4-BE49-F238E27FC236}">
                <a16:creationId xmlns:a16="http://schemas.microsoft.com/office/drawing/2014/main" id="{21364380-323F-4A72-A9F0-9BE6F5A42E8A}"/>
              </a:ext>
            </a:extLst>
          </p:cNvPr>
          <p:cNvSpPr/>
          <p:nvPr/>
        </p:nvSpPr>
        <p:spPr>
          <a:xfrm>
            <a:off x="-272142" y="697697"/>
            <a:ext cx="9120415" cy="968988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Hlavní změny v oblasti tvorby návrhů právních předpisů</a:t>
            </a:r>
          </a:p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Návrh</a:t>
            </a: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pic>
        <p:nvPicPr>
          <p:cNvPr id="30" name="Google Shape;805;p62">
            <a:extLst>
              <a:ext uri="{FF2B5EF4-FFF2-40B4-BE49-F238E27FC236}">
                <a16:creationId xmlns:a16="http://schemas.microsoft.com/office/drawing/2014/main" id="{52DF2603-B014-C698-37B9-9F3EE20869CF}"/>
              </a:ext>
            </a:extLst>
          </p:cNvPr>
          <p:cNvPicPr preferRelativeResize="0"/>
          <p:nvPr/>
        </p:nvPicPr>
        <p:blipFill rotWithShape="1">
          <a:blip r:embed="rId4" cstate="hqprint">
            <a:alphaModFix/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6629" y="5981701"/>
            <a:ext cx="1696729" cy="4325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802E484B-7DA0-4AC7-843E-BEEB350BC43E}"/>
              </a:ext>
            </a:extLst>
          </p:cNvPr>
          <p:cNvGrpSpPr/>
          <p:nvPr/>
        </p:nvGrpSpPr>
        <p:grpSpPr>
          <a:xfrm>
            <a:off x="635726" y="1755258"/>
            <a:ext cx="10383533" cy="4812593"/>
            <a:chOff x="609600" y="1359607"/>
            <a:chExt cx="10383533" cy="4812593"/>
          </a:xfrm>
        </p:grpSpPr>
        <p:sp>
          <p:nvSpPr>
            <p:cNvPr id="9" name="Arrow: Circular 2">
              <a:extLst>
                <a:ext uri="{FF2B5EF4-FFF2-40B4-BE49-F238E27FC236}">
                  <a16:creationId xmlns:a16="http://schemas.microsoft.com/office/drawing/2014/main" id="{500819B3-8A5D-4E13-8ED3-5CEBDB622915}"/>
                </a:ext>
              </a:extLst>
            </p:cNvPr>
            <p:cNvSpPr/>
            <p:nvPr/>
          </p:nvSpPr>
          <p:spPr>
            <a:xfrm>
              <a:off x="609600" y="1359607"/>
              <a:ext cx="4800600" cy="4812593"/>
            </a:xfrm>
            <a:prstGeom prst="circularArrow">
              <a:avLst>
                <a:gd name="adj1" fmla="val 7388"/>
                <a:gd name="adj2" fmla="val 562550"/>
                <a:gd name="adj3" fmla="val 14489758"/>
                <a:gd name="adj4" fmla="val 19120438"/>
                <a:gd name="adj5" fmla="val 8004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2D45273F-7149-43DF-A0A2-F0AB0F616C5F}"/>
                </a:ext>
              </a:extLst>
            </p:cNvPr>
            <p:cNvSpPr txBox="1"/>
            <p:nvPr/>
          </p:nvSpPr>
          <p:spPr>
            <a:xfrm>
              <a:off x="2074772" y="3617267"/>
              <a:ext cx="18702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solidFill>
                    <a:srgbClr val="0A5BBA"/>
                  </a:solidFill>
                </a:rPr>
                <a:t>e-Legislativa</a:t>
              </a:r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FB62E19F-B259-400D-AB08-2080C46AA364}"/>
                </a:ext>
              </a:extLst>
            </p:cNvPr>
            <p:cNvSpPr txBox="1"/>
            <p:nvPr/>
          </p:nvSpPr>
          <p:spPr>
            <a:xfrm>
              <a:off x="2357317" y="1600200"/>
              <a:ext cx="13051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solidFill>
                    <a:srgbClr val="0A5BBA"/>
                  </a:solidFill>
                </a:rPr>
                <a:t>e-Sbírka</a:t>
              </a:r>
            </a:p>
          </p:txBody>
        </p:sp>
        <p:sp>
          <p:nvSpPr>
            <p:cNvPr id="14" name="TextBox 1">
              <a:extLst>
                <a:ext uri="{FF2B5EF4-FFF2-40B4-BE49-F238E27FC236}">
                  <a16:creationId xmlns:a16="http://schemas.microsoft.com/office/drawing/2014/main" id="{EAAD939A-FF8F-464C-9440-1DFC51AC8B91}"/>
                </a:ext>
              </a:extLst>
            </p:cNvPr>
            <p:cNvSpPr txBox="1"/>
            <p:nvPr/>
          </p:nvSpPr>
          <p:spPr>
            <a:xfrm>
              <a:off x="1066798" y="1781032"/>
              <a:ext cx="3897573" cy="4010167"/>
            </a:xfrm>
            <a:prstGeom prst="rect">
              <a:avLst/>
            </a:prstGeom>
            <a:noFill/>
          </p:spPr>
          <p:txBody>
            <a:bodyPr wrap="none" rtlCol="0">
              <a:prstTxWarp prst="textCircle">
                <a:avLst/>
              </a:prstTxWarp>
              <a:spAutoFit/>
            </a:bodyPr>
            <a:lstStyle/>
            <a:p>
              <a:r>
                <a:rPr lang="cs-CZ" dirty="0"/>
                <a:t>                                                                                             NÁVRH        LEGISLATIVNÍ PROCES  </a:t>
              </a:r>
              <a:r>
                <a:rPr lang="en-US" dirty="0"/>
                <a:t>&gt;&gt;&gt;</a:t>
              </a:r>
              <a:endParaRPr lang="cs-CZ" dirty="0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3D779BA3-7D1E-4A5C-B8E9-F115A9231433}"/>
                </a:ext>
              </a:extLst>
            </p:cNvPr>
            <p:cNvSpPr txBox="1"/>
            <p:nvPr/>
          </p:nvSpPr>
          <p:spPr>
            <a:xfrm>
              <a:off x="8027547" y="1426016"/>
              <a:ext cx="795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A5BBA"/>
                  </a:solidFill>
                </a:rPr>
                <a:t>Návrh</a:t>
              </a:r>
            </a:p>
          </p:txBody>
        </p:sp>
        <p:sp>
          <p:nvSpPr>
            <p:cNvPr id="16" name="TextBox 18">
              <a:extLst>
                <a:ext uri="{FF2B5EF4-FFF2-40B4-BE49-F238E27FC236}">
                  <a16:creationId xmlns:a16="http://schemas.microsoft.com/office/drawing/2014/main" id="{8FEB3C3F-642A-4BC2-B73A-DDD7F6AFDC18}"/>
                </a:ext>
              </a:extLst>
            </p:cNvPr>
            <p:cNvSpPr txBox="1"/>
            <p:nvPr/>
          </p:nvSpPr>
          <p:spPr>
            <a:xfrm>
              <a:off x="6893996" y="2500972"/>
              <a:ext cx="1465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A5BBA"/>
                  </a:solidFill>
                </a:rPr>
                <a:t>Věcný záměr</a:t>
              </a:r>
            </a:p>
          </p:txBody>
        </p:sp>
        <p:sp>
          <p:nvSpPr>
            <p:cNvPr id="17" name="TextBox 20">
              <a:extLst>
                <a:ext uri="{FF2B5EF4-FFF2-40B4-BE49-F238E27FC236}">
                  <a16:creationId xmlns:a16="http://schemas.microsoft.com/office/drawing/2014/main" id="{3B48149B-0FEF-47E1-A592-CCF9DD648AA1}"/>
                </a:ext>
              </a:extLst>
            </p:cNvPr>
            <p:cNvSpPr txBox="1"/>
            <p:nvPr/>
          </p:nvSpPr>
          <p:spPr>
            <a:xfrm>
              <a:off x="8625846" y="2500972"/>
              <a:ext cx="1179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A5BBA"/>
                  </a:solidFill>
                </a:rPr>
                <a:t>Právní akt</a:t>
              </a:r>
            </a:p>
          </p:txBody>
        </p:sp>
        <p:cxnSp>
          <p:nvCxnSpPr>
            <p:cNvPr id="18" name="Straight Connector 22">
              <a:extLst>
                <a:ext uri="{FF2B5EF4-FFF2-40B4-BE49-F238E27FC236}">
                  <a16:creationId xmlns:a16="http://schemas.microsoft.com/office/drawing/2014/main" id="{72A07BA1-DE3C-4D28-8CD6-281799E068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5009" y="2946699"/>
              <a:ext cx="443941" cy="5095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6">
              <a:extLst>
                <a:ext uri="{FF2B5EF4-FFF2-40B4-BE49-F238E27FC236}">
                  <a16:creationId xmlns:a16="http://schemas.microsoft.com/office/drawing/2014/main" id="{85BD0BCB-4C29-44DC-8950-0D3381E5D09F}"/>
                </a:ext>
              </a:extLst>
            </p:cNvPr>
            <p:cNvCxnSpPr>
              <a:cxnSpLocks/>
            </p:cNvCxnSpPr>
            <p:nvPr/>
          </p:nvCxnSpPr>
          <p:spPr>
            <a:xfrm>
              <a:off x="9179997" y="2951248"/>
              <a:ext cx="0" cy="5049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29">
              <a:extLst>
                <a:ext uri="{FF2B5EF4-FFF2-40B4-BE49-F238E27FC236}">
                  <a16:creationId xmlns:a16="http://schemas.microsoft.com/office/drawing/2014/main" id="{2F2A2480-5AF6-4151-AE54-2A681C47FC6C}"/>
                </a:ext>
              </a:extLst>
            </p:cNvPr>
            <p:cNvSpPr txBox="1"/>
            <p:nvPr/>
          </p:nvSpPr>
          <p:spPr>
            <a:xfrm>
              <a:off x="7244792" y="3636794"/>
              <a:ext cx="9446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dirty="0">
                  <a:solidFill>
                    <a:srgbClr val="0A5BBA"/>
                  </a:solidFill>
                </a:rPr>
                <a:t>Právní</a:t>
              </a:r>
            </a:p>
            <a:p>
              <a:r>
                <a:rPr lang="cs-CZ" dirty="0">
                  <a:solidFill>
                    <a:srgbClr val="0A5BBA"/>
                  </a:solidFill>
                </a:rPr>
                <a:t>předpis</a:t>
              </a:r>
            </a:p>
          </p:txBody>
        </p:sp>
        <p:sp>
          <p:nvSpPr>
            <p:cNvPr id="21" name="TextBox 31">
              <a:extLst>
                <a:ext uri="{FF2B5EF4-FFF2-40B4-BE49-F238E27FC236}">
                  <a16:creationId xmlns:a16="http://schemas.microsoft.com/office/drawing/2014/main" id="{6BCC213F-37D0-4943-B594-A0DE445340D6}"/>
                </a:ext>
              </a:extLst>
            </p:cNvPr>
            <p:cNvSpPr txBox="1"/>
            <p:nvPr/>
          </p:nvSpPr>
          <p:spPr>
            <a:xfrm>
              <a:off x="8328185" y="3579124"/>
              <a:ext cx="17093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dirty="0">
                  <a:solidFill>
                    <a:srgbClr val="0A5BBA"/>
                  </a:solidFill>
                </a:rPr>
                <a:t>Akt</a:t>
              </a:r>
            </a:p>
            <a:p>
              <a:pPr algn="ctr"/>
              <a:r>
                <a:rPr lang="cs-CZ" dirty="0">
                  <a:solidFill>
                    <a:srgbClr val="0A5BBA"/>
                  </a:solidFill>
                </a:rPr>
                <a:t>mezinárodního</a:t>
              </a:r>
            </a:p>
            <a:p>
              <a:pPr algn="ctr"/>
              <a:r>
                <a:rPr lang="cs-CZ" dirty="0">
                  <a:solidFill>
                    <a:srgbClr val="0A5BBA"/>
                  </a:solidFill>
                </a:rPr>
                <a:t>práva</a:t>
              </a:r>
            </a:p>
          </p:txBody>
        </p:sp>
        <p:sp>
          <p:nvSpPr>
            <p:cNvPr id="22" name="TextBox 33">
              <a:extLst>
                <a:ext uri="{FF2B5EF4-FFF2-40B4-BE49-F238E27FC236}">
                  <a16:creationId xmlns:a16="http://schemas.microsoft.com/office/drawing/2014/main" id="{A1A20913-A894-4290-A073-A360A60917FB}"/>
                </a:ext>
              </a:extLst>
            </p:cNvPr>
            <p:cNvSpPr txBox="1"/>
            <p:nvPr/>
          </p:nvSpPr>
          <p:spPr>
            <a:xfrm>
              <a:off x="10178486" y="3579124"/>
              <a:ext cx="81464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dirty="0">
                  <a:solidFill>
                    <a:srgbClr val="0A5BBA"/>
                  </a:solidFill>
                </a:rPr>
                <a:t>Další</a:t>
              </a:r>
            </a:p>
            <a:p>
              <a:r>
                <a:rPr lang="cs-CZ" dirty="0">
                  <a:solidFill>
                    <a:srgbClr val="0A5BBA"/>
                  </a:solidFill>
                </a:rPr>
                <a:t>právní</a:t>
              </a:r>
            </a:p>
            <a:p>
              <a:pPr algn="ctr"/>
              <a:r>
                <a:rPr lang="cs-CZ" dirty="0">
                  <a:solidFill>
                    <a:srgbClr val="0A5BBA"/>
                  </a:solidFill>
                </a:rPr>
                <a:t>akt</a:t>
              </a:r>
            </a:p>
          </p:txBody>
        </p:sp>
        <p:cxnSp>
          <p:nvCxnSpPr>
            <p:cNvPr id="23" name="Straight Connector 36">
              <a:extLst>
                <a:ext uri="{FF2B5EF4-FFF2-40B4-BE49-F238E27FC236}">
                  <a16:creationId xmlns:a16="http://schemas.microsoft.com/office/drawing/2014/main" id="{AA3BE01F-E885-44F9-B615-D7D2E582A2A0}"/>
                </a:ext>
              </a:extLst>
            </p:cNvPr>
            <p:cNvCxnSpPr>
              <a:cxnSpLocks/>
            </p:cNvCxnSpPr>
            <p:nvPr/>
          </p:nvCxnSpPr>
          <p:spPr>
            <a:xfrm>
              <a:off x="9611558" y="2951248"/>
              <a:ext cx="443941" cy="5095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38">
              <a:extLst>
                <a:ext uri="{FF2B5EF4-FFF2-40B4-BE49-F238E27FC236}">
                  <a16:creationId xmlns:a16="http://schemas.microsoft.com/office/drawing/2014/main" id="{7C1ADF5D-B56D-4A49-8ADD-A72D65771F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36076" y="1919609"/>
              <a:ext cx="443941" cy="5095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40">
              <a:extLst>
                <a:ext uri="{FF2B5EF4-FFF2-40B4-BE49-F238E27FC236}">
                  <a16:creationId xmlns:a16="http://schemas.microsoft.com/office/drawing/2014/main" id="{8A325512-9659-4ED2-B7A9-75CF293A5969}"/>
                </a:ext>
              </a:extLst>
            </p:cNvPr>
            <p:cNvCxnSpPr>
              <a:cxnSpLocks/>
            </p:cNvCxnSpPr>
            <p:nvPr/>
          </p:nvCxnSpPr>
          <p:spPr>
            <a:xfrm>
              <a:off x="8694828" y="1899765"/>
              <a:ext cx="443941" cy="5095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: Rounded Corners 53">
              <a:extLst>
                <a:ext uri="{FF2B5EF4-FFF2-40B4-BE49-F238E27FC236}">
                  <a16:creationId xmlns:a16="http://schemas.microsoft.com/office/drawing/2014/main" id="{3AB1B5A0-119F-4626-A1D0-31874FB10DCB}"/>
                </a:ext>
              </a:extLst>
            </p:cNvPr>
            <p:cNvSpPr/>
            <p:nvPr/>
          </p:nvSpPr>
          <p:spPr>
            <a:xfrm>
              <a:off x="6764428" y="2475913"/>
              <a:ext cx="3352800" cy="401409"/>
            </a:xfrm>
            <a:prstGeom prst="roundRect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8" name="Straight Connector 7">
              <a:extLst>
                <a:ext uri="{FF2B5EF4-FFF2-40B4-BE49-F238E27FC236}">
                  <a16:creationId xmlns:a16="http://schemas.microsoft.com/office/drawing/2014/main" id="{5CE7FF5B-800D-4FFE-BB27-D6D93508AE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34130" y="4560606"/>
              <a:ext cx="443941" cy="5095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8">
              <a:extLst>
                <a:ext uri="{FF2B5EF4-FFF2-40B4-BE49-F238E27FC236}">
                  <a16:creationId xmlns:a16="http://schemas.microsoft.com/office/drawing/2014/main" id="{87121DEA-F481-4E99-AED2-0C98E4381B12}"/>
                </a:ext>
              </a:extLst>
            </p:cNvPr>
            <p:cNvCxnSpPr>
              <a:cxnSpLocks/>
            </p:cNvCxnSpPr>
            <p:nvPr/>
          </p:nvCxnSpPr>
          <p:spPr>
            <a:xfrm>
              <a:off x="7689118" y="4565155"/>
              <a:ext cx="0" cy="5049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10">
              <a:extLst>
                <a:ext uri="{FF2B5EF4-FFF2-40B4-BE49-F238E27FC236}">
                  <a16:creationId xmlns:a16="http://schemas.microsoft.com/office/drawing/2014/main" id="{56709A16-D6D9-4F9A-BAC3-50C7BAB427EA}"/>
                </a:ext>
              </a:extLst>
            </p:cNvPr>
            <p:cNvSpPr txBox="1"/>
            <p:nvPr/>
          </p:nvSpPr>
          <p:spPr>
            <a:xfrm>
              <a:off x="5930572" y="5193031"/>
              <a:ext cx="8084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dirty="0">
                  <a:solidFill>
                    <a:srgbClr val="0A5BBA"/>
                  </a:solidFill>
                </a:rPr>
                <a:t>Zákon</a:t>
              </a:r>
            </a:p>
          </p:txBody>
        </p:sp>
        <p:sp>
          <p:nvSpPr>
            <p:cNvPr id="32" name="TextBox 11">
              <a:extLst>
                <a:ext uri="{FF2B5EF4-FFF2-40B4-BE49-F238E27FC236}">
                  <a16:creationId xmlns:a16="http://schemas.microsoft.com/office/drawing/2014/main" id="{2638F9B3-D7F4-47CA-8EF4-0F957296CC2D}"/>
                </a:ext>
              </a:extLst>
            </p:cNvPr>
            <p:cNvSpPr txBox="1"/>
            <p:nvPr/>
          </p:nvSpPr>
          <p:spPr>
            <a:xfrm>
              <a:off x="7225331" y="5193031"/>
              <a:ext cx="9332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dirty="0">
                  <a:solidFill>
                    <a:srgbClr val="0A5BBA"/>
                  </a:solidFill>
                </a:rPr>
                <a:t>Ústavní</a:t>
              </a:r>
            </a:p>
            <a:p>
              <a:pPr algn="ctr"/>
              <a:r>
                <a:rPr lang="cs-CZ" dirty="0">
                  <a:solidFill>
                    <a:srgbClr val="0A5BBA"/>
                  </a:solidFill>
                </a:rPr>
                <a:t>zákon</a:t>
              </a:r>
            </a:p>
          </p:txBody>
        </p:sp>
        <p:sp>
          <p:nvSpPr>
            <p:cNvPr id="33" name="TextBox 12">
              <a:extLst>
                <a:ext uri="{FF2B5EF4-FFF2-40B4-BE49-F238E27FC236}">
                  <a16:creationId xmlns:a16="http://schemas.microsoft.com/office/drawing/2014/main" id="{B4FA1645-B0CC-4005-A99F-885A994C1748}"/>
                </a:ext>
              </a:extLst>
            </p:cNvPr>
            <p:cNvSpPr txBox="1"/>
            <p:nvPr/>
          </p:nvSpPr>
          <p:spPr>
            <a:xfrm>
              <a:off x="8558566" y="5193031"/>
              <a:ext cx="1072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dirty="0">
                  <a:solidFill>
                    <a:srgbClr val="0A5BBA"/>
                  </a:solidFill>
                </a:rPr>
                <a:t>Vyhláška</a:t>
              </a:r>
            </a:p>
          </p:txBody>
        </p:sp>
        <p:cxnSp>
          <p:nvCxnSpPr>
            <p:cNvPr id="34" name="Straight Connector 13">
              <a:extLst>
                <a:ext uri="{FF2B5EF4-FFF2-40B4-BE49-F238E27FC236}">
                  <a16:creationId xmlns:a16="http://schemas.microsoft.com/office/drawing/2014/main" id="{20DF8357-82FC-4A4C-9C51-77DFC787D3BD}"/>
                </a:ext>
              </a:extLst>
            </p:cNvPr>
            <p:cNvCxnSpPr>
              <a:cxnSpLocks/>
            </p:cNvCxnSpPr>
            <p:nvPr/>
          </p:nvCxnSpPr>
          <p:spPr>
            <a:xfrm>
              <a:off x="8120679" y="4565155"/>
              <a:ext cx="443941" cy="5095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14">
              <a:extLst>
                <a:ext uri="{FF2B5EF4-FFF2-40B4-BE49-F238E27FC236}">
                  <a16:creationId xmlns:a16="http://schemas.microsoft.com/office/drawing/2014/main" id="{83BFBB5C-EDBF-4033-8E66-C14C3403A07C}"/>
                </a:ext>
              </a:extLst>
            </p:cNvPr>
            <p:cNvCxnSpPr>
              <a:cxnSpLocks/>
            </p:cNvCxnSpPr>
            <p:nvPr/>
          </p:nvCxnSpPr>
          <p:spPr>
            <a:xfrm>
              <a:off x="8442315" y="4558137"/>
              <a:ext cx="1546235" cy="5859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16">
              <a:extLst>
                <a:ext uri="{FF2B5EF4-FFF2-40B4-BE49-F238E27FC236}">
                  <a16:creationId xmlns:a16="http://schemas.microsoft.com/office/drawing/2014/main" id="{0384F273-A3D1-4CBF-8552-ED2B93725F98}"/>
                </a:ext>
              </a:extLst>
            </p:cNvPr>
            <p:cNvSpPr txBox="1"/>
            <p:nvPr/>
          </p:nvSpPr>
          <p:spPr>
            <a:xfrm>
              <a:off x="9933227" y="5193031"/>
              <a:ext cx="1059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dirty="0">
                  <a:solidFill>
                    <a:srgbClr val="0A5BBA"/>
                  </a:solidFill>
                </a:rPr>
                <a:t>… a další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304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>
            <a:extLst>
              <a:ext uri="{FF2B5EF4-FFF2-40B4-BE49-F238E27FC236}">
                <a16:creationId xmlns:a16="http://schemas.microsoft.com/office/drawing/2014/main" id="{21364380-323F-4A72-A9F0-9BE6F5A42E8A}"/>
              </a:ext>
            </a:extLst>
          </p:cNvPr>
          <p:cNvSpPr/>
          <p:nvPr/>
        </p:nvSpPr>
        <p:spPr>
          <a:xfrm>
            <a:off x="-272142" y="697697"/>
            <a:ext cx="9120415" cy="968988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Hlavní změny v oblasti tvorby návrhů právních předpisů</a:t>
            </a:r>
          </a:p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Návrh typu Právní akt</a:t>
            </a: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grpSp>
        <p:nvGrpSpPr>
          <p:cNvPr id="37" name="Skupina 36">
            <a:extLst>
              <a:ext uri="{FF2B5EF4-FFF2-40B4-BE49-F238E27FC236}">
                <a16:creationId xmlns:a16="http://schemas.microsoft.com/office/drawing/2014/main" id="{B4778EA3-A69A-4931-83C4-D8796F386555}"/>
              </a:ext>
            </a:extLst>
          </p:cNvPr>
          <p:cNvGrpSpPr/>
          <p:nvPr/>
        </p:nvGrpSpPr>
        <p:grpSpPr>
          <a:xfrm>
            <a:off x="343870" y="1486207"/>
            <a:ext cx="11016298" cy="5029809"/>
            <a:chOff x="609600" y="1359607"/>
            <a:chExt cx="11016298" cy="5029809"/>
          </a:xfrm>
        </p:grpSpPr>
        <p:sp>
          <p:nvSpPr>
            <p:cNvPr id="38" name="Arrow: Circular 2">
              <a:extLst>
                <a:ext uri="{FF2B5EF4-FFF2-40B4-BE49-F238E27FC236}">
                  <a16:creationId xmlns:a16="http://schemas.microsoft.com/office/drawing/2014/main" id="{64B8C13A-567C-4CEC-9FFA-D1BC6915FB4E}"/>
                </a:ext>
              </a:extLst>
            </p:cNvPr>
            <p:cNvSpPr/>
            <p:nvPr/>
          </p:nvSpPr>
          <p:spPr>
            <a:xfrm>
              <a:off x="609600" y="1359607"/>
              <a:ext cx="4800600" cy="4812593"/>
            </a:xfrm>
            <a:prstGeom prst="circularArrow">
              <a:avLst>
                <a:gd name="adj1" fmla="val 7388"/>
                <a:gd name="adj2" fmla="val 562550"/>
                <a:gd name="adj3" fmla="val 14489758"/>
                <a:gd name="adj4" fmla="val 19120438"/>
                <a:gd name="adj5" fmla="val 8004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5">
              <a:extLst>
                <a:ext uri="{FF2B5EF4-FFF2-40B4-BE49-F238E27FC236}">
                  <a16:creationId xmlns:a16="http://schemas.microsoft.com/office/drawing/2014/main" id="{7F670836-AD34-4A67-9B9D-60F36AE03CE6}"/>
                </a:ext>
              </a:extLst>
            </p:cNvPr>
            <p:cNvSpPr txBox="1"/>
            <p:nvPr/>
          </p:nvSpPr>
          <p:spPr>
            <a:xfrm>
              <a:off x="2074772" y="3617267"/>
              <a:ext cx="18702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solidFill>
                    <a:srgbClr val="0A5BBA"/>
                  </a:solidFill>
                </a:rPr>
                <a:t>e-Legislativa</a:t>
              </a:r>
            </a:p>
          </p:txBody>
        </p:sp>
        <p:sp>
          <p:nvSpPr>
            <p:cNvPr id="40" name="TextBox 6">
              <a:extLst>
                <a:ext uri="{FF2B5EF4-FFF2-40B4-BE49-F238E27FC236}">
                  <a16:creationId xmlns:a16="http://schemas.microsoft.com/office/drawing/2014/main" id="{C1978825-9FF7-44F2-B724-62C58E0A7A1F}"/>
                </a:ext>
              </a:extLst>
            </p:cNvPr>
            <p:cNvSpPr txBox="1"/>
            <p:nvPr/>
          </p:nvSpPr>
          <p:spPr>
            <a:xfrm>
              <a:off x="2357317" y="1600200"/>
              <a:ext cx="13051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solidFill>
                    <a:srgbClr val="0A5BBA"/>
                  </a:solidFill>
                </a:rPr>
                <a:t>e-Sbírka</a:t>
              </a:r>
            </a:p>
          </p:txBody>
        </p:sp>
        <p:sp>
          <p:nvSpPr>
            <p:cNvPr id="41" name="TextBox 1">
              <a:extLst>
                <a:ext uri="{FF2B5EF4-FFF2-40B4-BE49-F238E27FC236}">
                  <a16:creationId xmlns:a16="http://schemas.microsoft.com/office/drawing/2014/main" id="{914B6EA6-6709-4E1E-BD2A-4C0EF072EC53}"/>
                </a:ext>
              </a:extLst>
            </p:cNvPr>
            <p:cNvSpPr txBox="1"/>
            <p:nvPr/>
          </p:nvSpPr>
          <p:spPr>
            <a:xfrm>
              <a:off x="1066798" y="1781032"/>
              <a:ext cx="3897573" cy="4010167"/>
            </a:xfrm>
            <a:prstGeom prst="rect">
              <a:avLst/>
            </a:prstGeom>
            <a:noFill/>
          </p:spPr>
          <p:txBody>
            <a:bodyPr wrap="none" rtlCol="0">
              <a:prstTxWarp prst="textCircle">
                <a:avLst/>
              </a:prstTxWarp>
              <a:spAutoFit/>
            </a:bodyPr>
            <a:lstStyle/>
            <a:p>
              <a:r>
                <a:rPr lang="cs-CZ" dirty="0"/>
                <a:t>                                                                                             NÁVRH        LEGISLATIVNÍ PROCES  </a:t>
              </a:r>
              <a:r>
                <a:rPr lang="en-US" dirty="0"/>
                <a:t>&gt;&gt;&gt;</a:t>
              </a:r>
              <a:endParaRPr lang="cs-CZ" dirty="0"/>
            </a:p>
          </p:txBody>
        </p:sp>
        <p:sp>
          <p:nvSpPr>
            <p:cNvPr id="42" name="TextBox 17">
              <a:extLst>
                <a:ext uri="{FF2B5EF4-FFF2-40B4-BE49-F238E27FC236}">
                  <a16:creationId xmlns:a16="http://schemas.microsoft.com/office/drawing/2014/main" id="{0B901F3E-6B65-413B-B28F-F89BE7EFC5D9}"/>
                </a:ext>
              </a:extLst>
            </p:cNvPr>
            <p:cNvSpPr txBox="1"/>
            <p:nvPr/>
          </p:nvSpPr>
          <p:spPr>
            <a:xfrm>
              <a:off x="5867398" y="1905000"/>
              <a:ext cx="1179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A5BBA"/>
                  </a:solidFill>
                </a:rPr>
                <a:t>Právní akt</a:t>
              </a:r>
            </a:p>
          </p:txBody>
        </p:sp>
        <p:sp>
          <p:nvSpPr>
            <p:cNvPr id="43" name="TextBox 19">
              <a:extLst>
                <a:ext uri="{FF2B5EF4-FFF2-40B4-BE49-F238E27FC236}">
                  <a16:creationId xmlns:a16="http://schemas.microsoft.com/office/drawing/2014/main" id="{BB62A812-41DD-4E8B-BDE0-1964AFFB860F}"/>
                </a:ext>
              </a:extLst>
            </p:cNvPr>
            <p:cNvSpPr txBox="1"/>
            <p:nvPr/>
          </p:nvSpPr>
          <p:spPr>
            <a:xfrm>
              <a:off x="5867398" y="2939534"/>
              <a:ext cx="1385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A5BBA"/>
                  </a:solidFill>
                </a:rPr>
                <a:t>Úplná znění</a:t>
              </a:r>
            </a:p>
          </p:txBody>
        </p:sp>
        <p:sp>
          <p:nvSpPr>
            <p:cNvPr id="44" name="TextBox 21">
              <a:extLst>
                <a:ext uri="{FF2B5EF4-FFF2-40B4-BE49-F238E27FC236}">
                  <a16:creationId xmlns:a16="http://schemas.microsoft.com/office/drawing/2014/main" id="{8ED45D01-382F-4C69-AD35-56C6CF51B67B}"/>
                </a:ext>
              </a:extLst>
            </p:cNvPr>
            <p:cNvSpPr txBox="1"/>
            <p:nvPr/>
          </p:nvSpPr>
          <p:spPr>
            <a:xfrm>
              <a:off x="5867398" y="4126468"/>
              <a:ext cx="2677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A5BBA"/>
                  </a:solidFill>
                </a:rPr>
                <a:t>Doprovodné dokumenty</a:t>
              </a:r>
            </a:p>
          </p:txBody>
        </p:sp>
        <p:sp>
          <p:nvSpPr>
            <p:cNvPr id="45" name="TextBox 23">
              <a:extLst>
                <a:ext uri="{FF2B5EF4-FFF2-40B4-BE49-F238E27FC236}">
                  <a16:creationId xmlns:a16="http://schemas.microsoft.com/office/drawing/2014/main" id="{E99FCF36-A5F7-4DCA-9FC6-524F8FBA8CD9}"/>
                </a:ext>
              </a:extLst>
            </p:cNvPr>
            <p:cNvSpPr txBox="1"/>
            <p:nvPr/>
          </p:nvSpPr>
          <p:spPr>
            <a:xfrm>
              <a:off x="6802172" y="2338940"/>
              <a:ext cx="34860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>
                  <a:solidFill>
                    <a:srgbClr val="FF3300"/>
                  </a:solidFill>
                </a:rPr>
                <a:t>Zákon o prověřování zahraničních investic</a:t>
              </a:r>
            </a:p>
          </p:txBody>
        </p:sp>
        <p:sp>
          <p:nvSpPr>
            <p:cNvPr id="46" name="TextBox 25">
              <a:extLst>
                <a:ext uri="{FF2B5EF4-FFF2-40B4-BE49-F238E27FC236}">
                  <a16:creationId xmlns:a16="http://schemas.microsoft.com/office/drawing/2014/main" id="{5984DA08-949B-4BA3-8981-A55CCDC375DA}"/>
                </a:ext>
              </a:extLst>
            </p:cNvPr>
            <p:cNvSpPr txBox="1"/>
            <p:nvPr/>
          </p:nvSpPr>
          <p:spPr>
            <a:xfrm>
              <a:off x="6781802" y="3327426"/>
              <a:ext cx="10262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>
                  <a:solidFill>
                    <a:srgbClr val="FF3300"/>
                  </a:solidFill>
                </a:rPr>
                <a:t>2/1969 Sb.</a:t>
              </a:r>
            </a:p>
          </p:txBody>
        </p:sp>
        <p:sp>
          <p:nvSpPr>
            <p:cNvPr id="47" name="TextBox 27">
              <a:extLst>
                <a:ext uri="{FF2B5EF4-FFF2-40B4-BE49-F238E27FC236}">
                  <a16:creationId xmlns:a16="http://schemas.microsoft.com/office/drawing/2014/main" id="{0149F2BC-D294-4E2D-B2C2-B5F657F75302}"/>
                </a:ext>
              </a:extLst>
            </p:cNvPr>
            <p:cNvSpPr txBox="1"/>
            <p:nvPr/>
          </p:nvSpPr>
          <p:spPr>
            <a:xfrm>
              <a:off x="6781802" y="3693061"/>
              <a:ext cx="12186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>
                  <a:solidFill>
                    <a:srgbClr val="FF3300"/>
                  </a:solidFill>
                </a:rPr>
                <a:t>253/2008 Sb.</a:t>
              </a:r>
            </a:p>
          </p:txBody>
        </p:sp>
        <p:sp>
          <p:nvSpPr>
            <p:cNvPr id="48" name="TextBox 35">
              <a:extLst>
                <a:ext uri="{FF2B5EF4-FFF2-40B4-BE49-F238E27FC236}">
                  <a16:creationId xmlns:a16="http://schemas.microsoft.com/office/drawing/2014/main" id="{1F134647-7A83-4B90-81A9-B10ACC1CD104}"/>
                </a:ext>
              </a:extLst>
            </p:cNvPr>
            <p:cNvSpPr txBox="1"/>
            <p:nvPr/>
          </p:nvSpPr>
          <p:spPr>
            <a:xfrm>
              <a:off x="6806721" y="4546860"/>
              <a:ext cx="15556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>
                  <a:solidFill>
                    <a:srgbClr val="FF3300"/>
                  </a:solidFill>
                </a:rPr>
                <a:t>Důvodová zpráva</a:t>
              </a:r>
            </a:p>
          </p:txBody>
        </p:sp>
        <p:sp>
          <p:nvSpPr>
            <p:cNvPr id="49" name="TextBox 43">
              <a:extLst>
                <a:ext uri="{FF2B5EF4-FFF2-40B4-BE49-F238E27FC236}">
                  <a16:creationId xmlns:a16="http://schemas.microsoft.com/office/drawing/2014/main" id="{F23C0E75-5000-42C4-AC82-CE7F033B459D}"/>
                </a:ext>
              </a:extLst>
            </p:cNvPr>
            <p:cNvSpPr txBox="1"/>
            <p:nvPr/>
          </p:nvSpPr>
          <p:spPr>
            <a:xfrm>
              <a:off x="6812474" y="4893293"/>
              <a:ext cx="38666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>
                  <a:solidFill>
                    <a:srgbClr val="FF3300"/>
                  </a:solidFill>
                </a:rPr>
                <a:t>Stručný popis obsahu návrhu právního přepisu</a:t>
              </a:r>
            </a:p>
          </p:txBody>
        </p:sp>
        <p:sp>
          <p:nvSpPr>
            <p:cNvPr id="50" name="Speech Bubble: Rectangle with Corners Rounded 47">
              <a:extLst>
                <a:ext uri="{FF2B5EF4-FFF2-40B4-BE49-F238E27FC236}">
                  <a16:creationId xmlns:a16="http://schemas.microsoft.com/office/drawing/2014/main" id="{99D2DB71-DA6F-4E51-887A-58F504675A43}"/>
                </a:ext>
              </a:extLst>
            </p:cNvPr>
            <p:cNvSpPr/>
            <p:nvPr/>
          </p:nvSpPr>
          <p:spPr>
            <a:xfrm>
              <a:off x="9366518" y="1360609"/>
              <a:ext cx="2259380" cy="891632"/>
            </a:xfrm>
            <a:prstGeom prst="wedgeRoundRectCallout">
              <a:avLst>
                <a:gd name="adj1" fmla="val -81059"/>
                <a:gd name="adj2" fmla="val 47811"/>
                <a:gd name="adj3" fmla="val 16667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Text budoucího právního aktu (zatím bez čísla a ročníku)</a:t>
              </a:r>
            </a:p>
          </p:txBody>
        </p:sp>
        <p:sp>
          <p:nvSpPr>
            <p:cNvPr id="51" name="Speech Bubble: Rectangle with Corners Rounded 48">
              <a:extLst>
                <a:ext uri="{FF2B5EF4-FFF2-40B4-BE49-F238E27FC236}">
                  <a16:creationId xmlns:a16="http://schemas.microsoft.com/office/drawing/2014/main" id="{D0B99459-0675-4648-BFE3-709EBB393E94}"/>
                </a:ext>
              </a:extLst>
            </p:cNvPr>
            <p:cNvSpPr/>
            <p:nvPr/>
          </p:nvSpPr>
          <p:spPr>
            <a:xfrm>
              <a:off x="9366518" y="2955317"/>
              <a:ext cx="2259380" cy="891632"/>
            </a:xfrm>
            <a:prstGeom prst="wedgeRoundRectCallout">
              <a:avLst>
                <a:gd name="adj1" fmla="val -89223"/>
                <a:gd name="adj2" fmla="val 27295"/>
                <a:gd name="adj3" fmla="val 16667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Novelizace předpisů</a:t>
              </a:r>
            </a:p>
            <a:p>
              <a:pPr algn="ctr"/>
              <a:r>
                <a:rPr lang="cs-CZ" sz="1400" dirty="0"/>
                <a:t>z e-Sbírky</a:t>
              </a:r>
            </a:p>
          </p:txBody>
        </p:sp>
        <p:sp>
          <p:nvSpPr>
            <p:cNvPr id="52" name="Speech Bubble: Rectangle with Corners Rounded 51">
              <a:extLst>
                <a:ext uri="{FF2B5EF4-FFF2-40B4-BE49-F238E27FC236}">
                  <a16:creationId xmlns:a16="http://schemas.microsoft.com/office/drawing/2014/main" id="{4E11B26F-A233-4F0F-99B7-00C225EDCE85}"/>
                </a:ext>
              </a:extLst>
            </p:cNvPr>
            <p:cNvSpPr/>
            <p:nvPr/>
          </p:nvSpPr>
          <p:spPr>
            <a:xfrm>
              <a:off x="9366518" y="5497784"/>
              <a:ext cx="2259380" cy="891632"/>
            </a:xfrm>
            <a:prstGeom prst="wedgeRoundRectCallout">
              <a:avLst>
                <a:gd name="adj1" fmla="val -83182"/>
                <a:gd name="adj2" fmla="val -49172"/>
                <a:gd name="adj3" fmla="val 16667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Dokumenty, které budou vyhlášeny spolu s právním aktem</a:t>
              </a:r>
            </a:p>
          </p:txBody>
        </p:sp>
        <p:sp>
          <p:nvSpPr>
            <p:cNvPr id="53" name="Arrow: Circular 59">
              <a:extLst>
                <a:ext uri="{FF2B5EF4-FFF2-40B4-BE49-F238E27FC236}">
                  <a16:creationId xmlns:a16="http://schemas.microsoft.com/office/drawing/2014/main" id="{5C31F19F-2985-4D99-8861-30B333FEACBD}"/>
                </a:ext>
              </a:extLst>
            </p:cNvPr>
            <p:cNvSpPr/>
            <p:nvPr/>
          </p:nvSpPr>
          <p:spPr>
            <a:xfrm>
              <a:off x="2371230" y="1781032"/>
              <a:ext cx="2372770" cy="2742928"/>
            </a:xfrm>
            <a:prstGeom prst="circularArrow">
              <a:avLst>
                <a:gd name="adj1" fmla="val 4317"/>
                <a:gd name="adj2" fmla="val 573880"/>
                <a:gd name="adj3" fmla="val 18003673"/>
                <a:gd name="adj4" fmla="val 17111468"/>
                <a:gd name="adj5" fmla="val 4576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54" name="TextBox 64">
              <a:extLst>
                <a:ext uri="{FF2B5EF4-FFF2-40B4-BE49-F238E27FC236}">
                  <a16:creationId xmlns:a16="http://schemas.microsoft.com/office/drawing/2014/main" id="{3F014395-2C74-4EB8-99C2-B1998EC900D7}"/>
                </a:ext>
              </a:extLst>
            </p:cNvPr>
            <p:cNvSpPr txBox="1"/>
            <p:nvPr/>
          </p:nvSpPr>
          <p:spPr>
            <a:xfrm>
              <a:off x="4237406" y="1681117"/>
              <a:ext cx="12829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BBFF"/>
                  </a:solidFill>
                </a:rPr>
                <a:t>Novelizace</a:t>
              </a:r>
            </a:p>
          </p:txBody>
        </p:sp>
        <p:cxnSp>
          <p:nvCxnSpPr>
            <p:cNvPr id="55" name="Straight Arrow Connector 66">
              <a:extLst>
                <a:ext uri="{FF2B5EF4-FFF2-40B4-BE49-F238E27FC236}">
                  <a16:creationId xmlns:a16="http://schemas.microsoft.com/office/drawing/2014/main" id="{D4282BA1-CBA7-4036-84A1-2D97662281B0}"/>
                </a:ext>
              </a:extLst>
            </p:cNvPr>
            <p:cNvCxnSpPr>
              <a:cxnSpLocks/>
            </p:cNvCxnSpPr>
            <p:nvPr/>
          </p:nvCxnSpPr>
          <p:spPr>
            <a:xfrm>
              <a:off x="5138864" y="2061865"/>
              <a:ext cx="637422" cy="900432"/>
            </a:xfrm>
            <a:prstGeom prst="straightConnector1">
              <a:avLst/>
            </a:prstGeom>
            <a:ln w="57150">
              <a:solidFill>
                <a:srgbClr val="00BB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4">
              <a:extLst>
                <a:ext uri="{FF2B5EF4-FFF2-40B4-BE49-F238E27FC236}">
                  <a16:creationId xmlns:a16="http://schemas.microsoft.com/office/drawing/2014/main" id="{6A9D182E-8CAC-4CC4-A15B-55B2B0CF7180}"/>
                </a:ext>
              </a:extLst>
            </p:cNvPr>
            <p:cNvSpPr txBox="1"/>
            <p:nvPr/>
          </p:nvSpPr>
          <p:spPr>
            <a:xfrm>
              <a:off x="6816215" y="5192591"/>
              <a:ext cx="39825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>
                  <a:solidFill>
                    <a:srgbClr val="FF3300"/>
                  </a:solidFill>
                </a:rPr>
                <a:t>Informativní přehled veřejnoprávních povinností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1653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>
            <a:extLst>
              <a:ext uri="{FF2B5EF4-FFF2-40B4-BE49-F238E27FC236}">
                <a16:creationId xmlns:a16="http://schemas.microsoft.com/office/drawing/2014/main" id="{21364380-323F-4A72-A9F0-9BE6F5A42E8A}"/>
              </a:ext>
            </a:extLst>
          </p:cNvPr>
          <p:cNvSpPr/>
          <p:nvPr/>
        </p:nvSpPr>
        <p:spPr>
          <a:xfrm>
            <a:off x="-272142" y="697697"/>
            <a:ext cx="9120415" cy="968988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Hlavní změny v oblasti tvorby návrhů právních předpisů</a:t>
            </a:r>
          </a:p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 práce s úplným zněním právního předpisu</a:t>
            </a: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pic>
        <p:nvPicPr>
          <p:cNvPr id="30" name="Google Shape;805;p62">
            <a:extLst>
              <a:ext uri="{FF2B5EF4-FFF2-40B4-BE49-F238E27FC236}">
                <a16:creationId xmlns:a16="http://schemas.microsoft.com/office/drawing/2014/main" id="{52DF2603-B014-C698-37B9-9F3EE20869CF}"/>
              </a:ext>
            </a:extLst>
          </p:cNvPr>
          <p:cNvPicPr preferRelativeResize="0"/>
          <p:nvPr/>
        </p:nvPicPr>
        <p:blipFill rotWithShape="1">
          <a:blip r:embed="rId3" cstate="hqprint">
            <a:alphaModFix/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6629" y="5981701"/>
            <a:ext cx="1696729" cy="4325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95A0F05-6737-4153-AD4F-2BB10A7F31B0}"/>
              </a:ext>
            </a:extLst>
          </p:cNvPr>
          <p:cNvSpPr txBox="1"/>
          <p:nvPr/>
        </p:nvSpPr>
        <p:spPr>
          <a:xfrm>
            <a:off x="556631" y="2081349"/>
            <a:ext cx="109212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Fakticky se pracuje tak jako dnes – upravuje se přímo úplné znění právního předpisu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Novelizační body i úplné znění jsou právně závazné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Formálně mají přednost novelizační body, prakticky ale všichni (i v legislativním procesu) pracují v úplném znění – musí být tedy zaručeno, že úplné znění a novelizační body budou shodné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Novelizační body generuje systém e-Legislativa automaticky z vyznačených změn v úplném znění tak, aby byly strojově zpracovatelné</a:t>
            </a:r>
          </a:p>
        </p:txBody>
      </p:sp>
    </p:spTree>
    <p:extLst>
      <p:ext uri="{BB962C8B-B14F-4D97-AF65-F5344CB8AC3E}">
        <p14:creationId xmlns:p14="http://schemas.microsoft.com/office/powerpoint/2010/main" val="1412207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>
            <a:extLst>
              <a:ext uri="{FF2B5EF4-FFF2-40B4-BE49-F238E27FC236}">
                <a16:creationId xmlns:a16="http://schemas.microsoft.com/office/drawing/2014/main" id="{21364380-323F-4A72-A9F0-9BE6F5A42E8A}"/>
              </a:ext>
            </a:extLst>
          </p:cNvPr>
          <p:cNvSpPr/>
          <p:nvPr/>
        </p:nvSpPr>
        <p:spPr>
          <a:xfrm>
            <a:off x="-272142" y="697697"/>
            <a:ext cx="9120415" cy="968988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Hlavní změny v oblasti tvorby návrhů právních předpisů</a:t>
            </a:r>
          </a:p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Důsledky práce s úplným zněním</a:t>
            </a: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pic>
        <p:nvPicPr>
          <p:cNvPr id="30" name="Google Shape;805;p62">
            <a:extLst>
              <a:ext uri="{FF2B5EF4-FFF2-40B4-BE49-F238E27FC236}">
                <a16:creationId xmlns:a16="http://schemas.microsoft.com/office/drawing/2014/main" id="{52DF2603-B014-C698-37B9-9F3EE20869CF}"/>
              </a:ext>
            </a:extLst>
          </p:cNvPr>
          <p:cNvPicPr preferRelativeResize="0"/>
          <p:nvPr/>
        </p:nvPicPr>
        <p:blipFill rotWithShape="1">
          <a:blip r:embed="rId3" cstate="hqprint">
            <a:alphaModFix/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6629" y="5981701"/>
            <a:ext cx="1696729" cy="4325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3B0C7C7-D9CF-4C54-B55E-1F8C744A04FE}"/>
              </a:ext>
            </a:extLst>
          </p:cNvPr>
          <p:cNvSpPr txBox="1"/>
          <p:nvPr/>
        </p:nvSpPr>
        <p:spPr>
          <a:xfrm>
            <a:off x="556631" y="2081349"/>
            <a:ext cx="109212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Novelizační body se dále nenovelizují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Připomínky a pozměňovací návrhy jsou vztaženy k úplným zněním, nikoliv k novelizačním bodům jako doposud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Části novely, které nejsou součástí </a:t>
            </a:r>
            <a:r>
              <a:rPr lang="cs-CZ" sz="2000" dirty="0" err="1"/>
              <a:t>ÚZ</a:t>
            </a:r>
            <a:br>
              <a:rPr lang="cs-CZ" sz="2000" dirty="0"/>
            </a:br>
            <a:r>
              <a:rPr lang="cs-CZ" dirty="0"/>
              <a:t>- Přechodná ustanovení</a:t>
            </a:r>
            <a:br>
              <a:rPr lang="cs-CZ" dirty="0"/>
            </a:br>
            <a:r>
              <a:rPr lang="cs-CZ" dirty="0"/>
              <a:t>- Zrušovací ustanovení</a:t>
            </a:r>
            <a:br>
              <a:rPr lang="cs-CZ" dirty="0"/>
            </a:br>
            <a:r>
              <a:rPr lang="cs-CZ" dirty="0"/>
              <a:t>- </a:t>
            </a:r>
            <a:r>
              <a:rPr lang="cs-CZ" dirty="0" err="1"/>
              <a:t>Účinnostní</a:t>
            </a:r>
            <a:r>
              <a:rPr lang="cs-CZ" dirty="0"/>
              <a:t> ustanovení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Zrušování částí tzv. změnového zákona cestou jeho novelizace, ne ve zrušovacích ustanoveních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/>
              <a:t>Účinnostní</a:t>
            </a:r>
            <a:r>
              <a:rPr lang="cs-CZ" sz="2000" dirty="0"/>
              <a:t> roviny v rámečcích</a:t>
            </a:r>
          </a:p>
        </p:txBody>
      </p:sp>
    </p:spTree>
    <p:extLst>
      <p:ext uri="{BB962C8B-B14F-4D97-AF65-F5344CB8AC3E}">
        <p14:creationId xmlns:p14="http://schemas.microsoft.com/office/powerpoint/2010/main" val="2814976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>
            <a:extLst>
              <a:ext uri="{FF2B5EF4-FFF2-40B4-BE49-F238E27FC236}">
                <a16:creationId xmlns:a16="http://schemas.microsoft.com/office/drawing/2014/main" id="{21364380-323F-4A72-A9F0-9BE6F5A42E8A}"/>
              </a:ext>
            </a:extLst>
          </p:cNvPr>
          <p:cNvSpPr/>
          <p:nvPr/>
        </p:nvSpPr>
        <p:spPr>
          <a:xfrm>
            <a:off x="-272142" y="697697"/>
            <a:ext cx="9120415" cy="882693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endParaRPr lang="cs-CZ" sz="2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FEAD32F0-A64B-41D2-8A88-CBD560A77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0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>
            <a:extLst>
              <a:ext uri="{FF2B5EF4-FFF2-40B4-BE49-F238E27FC236}">
                <a16:creationId xmlns:a16="http://schemas.microsoft.com/office/drawing/2014/main" id="{21364380-323F-4A72-A9F0-9BE6F5A42E8A}"/>
              </a:ext>
            </a:extLst>
          </p:cNvPr>
          <p:cNvSpPr/>
          <p:nvPr/>
        </p:nvSpPr>
        <p:spPr>
          <a:xfrm>
            <a:off x="-272142" y="697697"/>
            <a:ext cx="9120415" cy="882693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endParaRPr lang="cs-CZ" sz="2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617ACBA-4593-4AD2-B61B-3E0786B3F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2808"/>
            <a:ext cx="12192000" cy="575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12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>
            <a:extLst>
              <a:ext uri="{FF2B5EF4-FFF2-40B4-BE49-F238E27FC236}">
                <a16:creationId xmlns:a16="http://schemas.microsoft.com/office/drawing/2014/main" id="{21364380-323F-4A72-A9F0-9BE6F5A42E8A}"/>
              </a:ext>
            </a:extLst>
          </p:cNvPr>
          <p:cNvSpPr/>
          <p:nvPr/>
        </p:nvSpPr>
        <p:spPr>
          <a:xfrm>
            <a:off x="-272142" y="697697"/>
            <a:ext cx="9120415" cy="882693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endParaRPr lang="cs-CZ" sz="2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7B33959-E8F0-456B-AD11-A43BD88C6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85961"/>
            <a:ext cx="12192000" cy="548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95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>
            <a:extLst>
              <a:ext uri="{FF2B5EF4-FFF2-40B4-BE49-F238E27FC236}">
                <a16:creationId xmlns:a16="http://schemas.microsoft.com/office/drawing/2014/main" id="{21364380-323F-4A72-A9F0-9BE6F5A42E8A}"/>
              </a:ext>
            </a:extLst>
          </p:cNvPr>
          <p:cNvSpPr/>
          <p:nvPr/>
        </p:nvSpPr>
        <p:spPr>
          <a:xfrm>
            <a:off x="-272142" y="697697"/>
            <a:ext cx="9120415" cy="801807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e-Legislativa</a:t>
            </a: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8AB38C6-7DB9-8E80-4481-78F5FE470C89}"/>
              </a:ext>
            </a:extLst>
          </p:cNvPr>
          <p:cNvSpPr txBox="1"/>
          <p:nvPr/>
        </p:nvSpPr>
        <p:spPr>
          <a:xfrm>
            <a:off x="388327" y="2026418"/>
            <a:ext cx="116028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ea typeface="DM Sans"/>
                <a:cs typeface="DM Sans"/>
                <a:sym typeface="DM Sans"/>
              </a:rPr>
              <a:t>e‑Legislativa bude zaváděna mezi uživatele postupně v několika krocích:</a:t>
            </a:r>
            <a:endParaRPr lang="cs-CZ" sz="2800" b="1" dirty="0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71FB7578-A192-6E57-1805-FF968E83F4A7}"/>
              </a:ext>
            </a:extLst>
          </p:cNvPr>
          <p:cNvGrpSpPr/>
          <p:nvPr/>
        </p:nvGrpSpPr>
        <p:grpSpPr>
          <a:xfrm>
            <a:off x="556632" y="3358102"/>
            <a:ext cx="11008702" cy="2538852"/>
            <a:chOff x="842838" y="3358102"/>
            <a:chExt cx="10722495" cy="2538852"/>
          </a:xfrm>
        </p:grpSpPr>
        <p:sp>
          <p:nvSpPr>
            <p:cNvPr id="10" name="Google Shape;800;p62">
              <a:extLst>
                <a:ext uri="{FF2B5EF4-FFF2-40B4-BE49-F238E27FC236}">
                  <a16:creationId xmlns:a16="http://schemas.microsoft.com/office/drawing/2014/main" id="{C20A73C9-2D0F-2CA9-4B1A-0BCF6155BB7C}"/>
                </a:ext>
              </a:extLst>
            </p:cNvPr>
            <p:cNvSpPr txBox="1"/>
            <p:nvPr/>
          </p:nvSpPr>
          <p:spPr>
            <a:xfrm>
              <a:off x="842838" y="3379316"/>
              <a:ext cx="3124400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pPr>
                <a:buClr>
                  <a:srgbClr val="000000"/>
                </a:buClr>
                <a:buSzPts val="900"/>
              </a:pPr>
              <a:r>
                <a:rPr lang="cs-CZ" sz="2800" b="1" u="sng" dirty="0">
                  <a:solidFill>
                    <a:schemeClr val="accent1">
                      <a:lumMod val="75000"/>
                    </a:schemeClr>
                  </a:solidFill>
                  <a:ea typeface="DM Sans"/>
                  <a:cs typeface="DM Sans"/>
                  <a:sym typeface="DM Sans"/>
                </a:rPr>
                <a:t>1. 7. 2024</a:t>
              </a:r>
              <a:endParaRPr sz="2800" b="1" u="sng" dirty="0">
                <a:solidFill>
                  <a:schemeClr val="accent1">
                    <a:lumMod val="75000"/>
                  </a:schemeClr>
                </a:solidFill>
                <a:ea typeface="DM Sans"/>
                <a:cs typeface="DM Sans"/>
                <a:sym typeface="DM Sans"/>
              </a:endParaRPr>
            </a:p>
            <a:p>
              <a:pPr>
                <a:buClr>
                  <a:srgbClr val="000000"/>
                </a:buClr>
                <a:buSzPts val="900"/>
              </a:pPr>
              <a:endParaRPr sz="2800" b="1" u="sng" dirty="0">
                <a:solidFill>
                  <a:schemeClr val="accent1">
                    <a:lumMod val="75000"/>
                  </a:schemeClr>
                </a:solidFill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1" name="Google Shape;795;p62">
              <a:extLst>
                <a:ext uri="{FF2B5EF4-FFF2-40B4-BE49-F238E27FC236}">
                  <a16:creationId xmlns:a16="http://schemas.microsoft.com/office/drawing/2014/main" id="{0160D159-CEEF-0A42-85B1-717E610860DB}"/>
                </a:ext>
              </a:extLst>
            </p:cNvPr>
            <p:cNvSpPr txBox="1"/>
            <p:nvPr/>
          </p:nvSpPr>
          <p:spPr>
            <a:xfrm>
              <a:off x="853946" y="3851431"/>
              <a:ext cx="3332000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pPr>
                <a:buClr>
                  <a:srgbClr val="000000"/>
                </a:buClr>
                <a:buSzPts val="1200"/>
              </a:pPr>
              <a:r>
                <a:rPr lang="cs-CZ" dirty="0">
                  <a:ea typeface="DM Sans"/>
                  <a:cs typeface="DM Sans"/>
                  <a:sym typeface="DM Sans"/>
                </a:rPr>
                <a:t>Ostrý provoz systému e-Legislativa pro mezinárodní smlouvy</a:t>
              </a:r>
              <a:br>
                <a:rPr lang="en" dirty="0">
                  <a:solidFill>
                    <a:schemeClr val="accent1">
                      <a:lumMod val="20000"/>
                      <a:lumOff val="80000"/>
                    </a:schemeClr>
                  </a:solidFill>
                  <a:ea typeface="DM Sans"/>
                  <a:cs typeface="DM Sans"/>
                  <a:sym typeface="DM Sans"/>
                </a:rPr>
              </a:br>
              <a:endParaRPr dirty="0">
                <a:solidFill>
                  <a:schemeClr val="accent1">
                    <a:lumMod val="20000"/>
                    <a:lumOff val="80000"/>
                  </a:schemeClr>
                </a:solidFill>
                <a:ea typeface="DM Sans"/>
                <a:cs typeface="DM Sans"/>
                <a:sym typeface="DM Sans"/>
              </a:endParaRPr>
            </a:p>
            <a:p>
              <a:pPr>
                <a:buClr>
                  <a:srgbClr val="000000"/>
                </a:buClr>
                <a:buSzPts val="1200"/>
              </a:pPr>
              <a:endParaRPr dirty="0">
                <a:solidFill>
                  <a:schemeClr val="lt2"/>
                </a:solidFill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9" name="Google Shape;802;p62">
              <a:extLst>
                <a:ext uri="{FF2B5EF4-FFF2-40B4-BE49-F238E27FC236}">
                  <a16:creationId xmlns:a16="http://schemas.microsoft.com/office/drawing/2014/main" id="{DDC0AB71-0599-264A-8866-4AEC0B111291}"/>
                </a:ext>
              </a:extLst>
            </p:cNvPr>
            <p:cNvSpPr txBox="1"/>
            <p:nvPr/>
          </p:nvSpPr>
          <p:spPr>
            <a:xfrm>
              <a:off x="4409793" y="3358102"/>
              <a:ext cx="3124400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pPr>
                <a:buClr>
                  <a:srgbClr val="000000"/>
                </a:buClr>
                <a:buSzPts val="900"/>
              </a:pPr>
              <a:r>
                <a:rPr lang="cs-CZ" sz="2800" b="1" u="sng" dirty="0">
                  <a:solidFill>
                    <a:schemeClr val="accent1">
                      <a:lumMod val="75000"/>
                    </a:schemeClr>
                  </a:solidFill>
                  <a:ea typeface="DM Sans"/>
                  <a:cs typeface="DM Sans"/>
                  <a:sym typeface="DM Sans"/>
                </a:rPr>
                <a:t>15. 1. 2025</a:t>
              </a:r>
              <a:endParaRPr sz="2800" b="1" u="sng" dirty="0">
                <a:solidFill>
                  <a:schemeClr val="accent1">
                    <a:lumMod val="75000"/>
                  </a:schemeClr>
                </a:solidFill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1" name="Google Shape;798;p62">
              <a:extLst>
                <a:ext uri="{FF2B5EF4-FFF2-40B4-BE49-F238E27FC236}">
                  <a16:creationId xmlns:a16="http://schemas.microsoft.com/office/drawing/2014/main" id="{2D11CC1B-632A-2545-683F-CAB246CC2D6D}"/>
                </a:ext>
              </a:extLst>
            </p:cNvPr>
            <p:cNvSpPr txBox="1"/>
            <p:nvPr/>
          </p:nvSpPr>
          <p:spPr>
            <a:xfrm>
              <a:off x="4414933" y="3865669"/>
              <a:ext cx="3332000" cy="2031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pPr>
                <a:buClr>
                  <a:srgbClr val="000000"/>
                </a:buClr>
                <a:buSzPts val="1200"/>
              </a:pPr>
              <a:r>
                <a:rPr lang="cs-CZ" dirty="0">
                  <a:ea typeface="DM Sans"/>
                  <a:cs typeface="DM Sans"/>
                  <a:sym typeface="DM Sans"/>
                </a:rPr>
                <a:t>Ostrý provoz systému e-Legislativa pro prováděcí právní předpisy (vyhlášky a nařízení vlády) a právní akty, které nejsou právními předpisy (rozhodnutí prezidenta o vyhlášení voleb, sdělení ministerstev)</a:t>
              </a:r>
              <a:endParaRPr dirty="0"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2" name="Google Shape;801;p62">
              <a:extLst>
                <a:ext uri="{FF2B5EF4-FFF2-40B4-BE49-F238E27FC236}">
                  <a16:creationId xmlns:a16="http://schemas.microsoft.com/office/drawing/2014/main" id="{A84642C6-0D39-637E-3CCC-2BFEB43672BE}"/>
                </a:ext>
              </a:extLst>
            </p:cNvPr>
            <p:cNvSpPr txBox="1"/>
            <p:nvPr/>
          </p:nvSpPr>
          <p:spPr>
            <a:xfrm>
              <a:off x="7746933" y="3358102"/>
              <a:ext cx="3124400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pPr>
                <a:buClr>
                  <a:srgbClr val="000000"/>
                </a:buClr>
                <a:buSzPts val="900"/>
              </a:pPr>
              <a:r>
                <a:rPr lang="cs-CZ" sz="2800" b="1" u="sng" dirty="0">
                  <a:solidFill>
                    <a:schemeClr val="accent1">
                      <a:lumMod val="75000"/>
                    </a:schemeClr>
                  </a:solidFill>
                  <a:ea typeface="DM Sans"/>
                  <a:cs typeface="DM Sans"/>
                  <a:sym typeface="DM Sans"/>
                </a:rPr>
                <a:t>15. 1. 2026</a:t>
              </a:r>
              <a:endParaRPr sz="2800" b="1" u="sng" dirty="0">
                <a:solidFill>
                  <a:schemeClr val="accent1">
                    <a:lumMod val="75000"/>
                  </a:schemeClr>
                </a:solidFill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5" name="Google Shape;799;p62">
              <a:extLst>
                <a:ext uri="{FF2B5EF4-FFF2-40B4-BE49-F238E27FC236}">
                  <a16:creationId xmlns:a16="http://schemas.microsoft.com/office/drawing/2014/main" id="{9951C28A-22CB-8641-2437-EC072FA0EE4E}"/>
                </a:ext>
              </a:extLst>
            </p:cNvPr>
            <p:cNvSpPr txBox="1"/>
            <p:nvPr/>
          </p:nvSpPr>
          <p:spPr>
            <a:xfrm>
              <a:off x="7746933" y="3868919"/>
              <a:ext cx="3818400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pPr>
                <a:buClr>
                  <a:srgbClr val="000000"/>
                </a:buClr>
                <a:buSzPts val="1200"/>
              </a:pPr>
              <a:r>
                <a:rPr lang="cs-CZ" dirty="0">
                  <a:ea typeface="DM Sans"/>
                  <a:cs typeface="DM Sans"/>
                  <a:sym typeface="DM Sans"/>
                </a:rPr>
                <a:t>Ostrý provoz systému e-Legislativa pro zákony a další právní předpisy (ústavní zákony, nálezy Ústavního soudu, zákonná opatření Senátu)</a:t>
              </a:r>
              <a:endParaRPr dirty="0">
                <a:ea typeface="DM Sans"/>
                <a:cs typeface="DM Sans"/>
                <a:sym typeface="DM Sans"/>
              </a:endParaRPr>
            </a:p>
          </p:txBody>
        </p:sp>
      </p:grpSp>
      <p:pic>
        <p:nvPicPr>
          <p:cNvPr id="30" name="Google Shape;805;p62">
            <a:extLst>
              <a:ext uri="{FF2B5EF4-FFF2-40B4-BE49-F238E27FC236}">
                <a16:creationId xmlns:a16="http://schemas.microsoft.com/office/drawing/2014/main" id="{52DF2603-B014-C698-37B9-9F3EE20869CF}"/>
              </a:ext>
            </a:extLst>
          </p:cNvPr>
          <p:cNvPicPr preferRelativeResize="0"/>
          <p:nvPr/>
        </p:nvPicPr>
        <p:blipFill rotWithShape="1">
          <a:blip r:embed="rId3" cstate="hqprint">
            <a:alphaModFix/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6629" y="5981701"/>
            <a:ext cx="1696729" cy="432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1752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>
            <a:extLst>
              <a:ext uri="{FF2B5EF4-FFF2-40B4-BE49-F238E27FC236}">
                <a16:creationId xmlns:a16="http://schemas.microsoft.com/office/drawing/2014/main" id="{21364380-323F-4A72-A9F0-9BE6F5A42E8A}"/>
              </a:ext>
            </a:extLst>
          </p:cNvPr>
          <p:cNvSpPr/>
          <p:nvPr/>
        </p:nvSpPr>
        <p:spPr>
          <a:xfrm>
            <a:off x="-272142" y="697697"/>
            <a:ext cx="9120415" cy="882693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endParaRPr lang="cs-CZ" sz="2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DD973AD-D96D-4009-8BCD-E94BB9524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3375"/>
            <a:ext cx="12192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563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>
            <a:extLst>
              <a:ext uri="{FF2B5EF4-FFF2-40B4-BE49-F238E27FC236}">
                <a16:creationId xmlns:a16="http://schemas.microsoft.com/office/drawing/2014/main" id="{21364380-323F-4A72-A9F0-9BE6F5A42E8A}"/>
              </a:ext>
            </a:extLst>
          </p:cNvPr>
          <p:cNvSpPr/>
          <p:nvPr/>
        </p:nvSpPr>
        <p:spPr>
          <a:xfrm>
            <a:off x="-272142" y="697697"/>
            <a:ext cx="9120415" cy="882693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endParaRPr lang="cs-CZ" sz="2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1584516-367D-41AA-8C1B-665146877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3375"/>
            <a:ext cx="12192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121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>
            <a:extLst>
              <a:ext uri="{FF2B5EF4-FFF2-40B4-BE49-F238E27FC236}">
                <a16:creationId xmlns:a16="http://schemas.microsoft.com/office/drawing/2014/main" id="{21364380-323F-4A72-A9F0-9BE6F5A42E8A}"/>
              </a:ext>
            </a:extLst>
          </p:cNvPr>
          <p:cNvSpPr/>
          <p:nvPr/>
        </p:nvSpPr>
        <p:spPr>
          <a:xfrm>
            <a:off x="-272142" y="697697"/>
            <a:ext cx="9120415" cy="882693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endParaRPr lang="cs-CZ" sz="2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3C3058C-2579-4D51-865E-7E510DC33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3375"/>
            <a:ext cx="12192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578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>
            <a:extLst>
              <a:ext uri="{FF2B5EF4-FFF2-40B4-BE49-F238E27FC236}">
                <a16:creationId xmlns:a16="http://schemas.microsoft.com/office/drawing/2014/main" id="{21364380-323F-4A72-A9F0-9BE6F5A42E8A}"/>
              </a:ext>
            </a:extLst>
          </p:cNvPr>
          <p:cNvSpPr/>
          <p:nvPr/>
        </p:nvSpPr>
        <p:spPr>
          <a:xfrm>
            <a:off x="-272142" y="697697"/>
            <a:ext cx="9120415" cy="882693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endParaRPr lang="cs-CZ" sz="2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A28A96D-5AFD-4E45-A21D-979BA8868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3375"/>
            <a:ext cx="12192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926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>
            <a:extLst>
              <a:ext uri="{FF2B5EF4-FFF2-40B4-BE49-F238E27FC236}">
                <a16:creationId xmlns:a16="http://schemas.microsoft.com/office/drawing/2014/main" id="{21364380-323F-4A72-A9F0-9BE6F5A42E8A}"/>
              </a:ext>
            </a:extLst>
          </p:cNvPr>
          <p:cNvSpPr/>
          <p:nvPr/>
        </p:nvSpPr>
        <p:spPr>
          <a:xfrm>
            <a:off x="-272142" y="697697"/>
            <a:ext cx="9120415" cy="882693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endParaRPr lang="cs-CZ" sz="2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8CFA729-FC96-4349-8BD4-8E3FAB608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5810"/>
            <a:ext cx="12192000" cy="622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427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>
            <a:extLst>
              <a:ext uri="{FF2B5EF4-FFF2-40B4-BE49-F238E27FC236}">
                <a16:creationId xmlns:a16="http://schemas.microsoft.com/office/drawing/2014/main" id="{21364380-323F-4A72-A9F0-9BE6F5A42E8A}"/>
              </a:ext>
            </a:extLst>
          </p:cNvPr>
          <p:cNvSpPr/>
          <p:nvPr/>
        </p:nvSpPr>
        <p:spPr>
          <a:xfrm>
            <a:off x="-272142" y="697697"/>
            <a:ext cx="9120415" cy="968988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Implementace e-Legislativy v instituci</a:t>
            </a:r>
          </a:p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Obecně</a:t>
            </a: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pic>
        <p:nvPicPr>
          <p:cNvPr id="30" name="Google Shape;805;p62">
            <a:extLst>
              <a:ext uri="{FF2B5EF4-FFF2-40B4-BE49-F238E27FC236}">
                <a16:creationId xmlns:a16="http://schemas.microsoft.com/office/drawing/2014/main" id="{52DF2603-B014-C698-37B9-9F3EE20869CF}"/>
              </a:ext>
            </a:extLst>
          </p:cNvPr>
          <p:cNvPicPr preferRelativeResize="0"/>
          <p:nvPr/>
        </p:nvPicPr>
        <p:blipFill rotWithShape="1">
          <a:blip r:embed="rId3" cstate="hqprint">
            <a:alphaModFix/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6629" y="5981701"/>
            <a:ext cx="1696729" cy="4325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3B0C7C7-D9CF-4C54-B55E-1F8C744A04FE}"/>
              </a:ext>
            </a:extLst>
          </p:cNvPr>
          <p:cNvSpPr txBox="1"/>
          <p:nvPr/>
        </p:nvSpPr>
        <p:spPr>
          <a:xfrm>
            <a:off x="556631" y="2081349"/>
            <a:ext cx="109212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Každá instituce účastnící se legislativního procesu má specifické postavení a vnitřní procesy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Výrazný rozdíl např. mezi ministerstvem, krajským úřadem, samosprávnou komorou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Doporučení mohou tedy být jen obecná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443874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endParaRPr lang="cs-CZ" sz="2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B412E748-A7D0-F5CD-4986-DA8CDFAFA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775" y="1666685"/>
            <a:ext cx="5687925" cy="4955971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0" i="0" u="none" strike="noStrike" dirty="0">
                <a:effectLst/>
              </a:rPr>
              <a:t>		</a:t>
            </a:r>
            <a:r>
              <a:rPr lang="cs-CZ" sz="26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VÝHODY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Maximální zachování současného stavu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Nízký počet školených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Nižší administrativní náročnost u věcných útvarů</a:t>
            </a:r>
          </a:p>
        </p:txBody>
      </p:sp>
      <p:sp>
        <p:nvSpPr>
          <p:cNvPr id="10" name="Kosoúhelník 9">
            <a:extLst>
              <a:ext uri="{FF2B5EF4-FFF2-40B4-BE49-F238E27FC236}">
                <a16:creationId xmlns:a16="http://schemas.microsoft.com/office/drawing/2014/main" id="{612DB3EB-16B4-4429-896E-8F9AF4493689}"/>
              </a:ext>
            </a:extLst>
          </p:cNvPr>
          <p:cNvSpPr/>
          <p:nvPr/>
        </p:nvSpPr>
        <p:spPr>
          <a:xfrm>
            <a:off x="-112941" y="463670"/>
            <a:ext cx="9120415" cy="968988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0B385419-17AC-4B28-AEC9-019A0C5F57F3}"/>
              </a:ext>
            </a:extLst>
          </p:cNvPr>
          <p:cNvSpPr txBox="1">
            <a:spLocks/>
          </p:cNvSpPr>
          <p:nvPr/>
        </p:nvSpPr>
        <p:spPr>
          <a:xfrm>
            <a:off x="417466" y="579976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Minimalistická varianta – v e-Legislativě pracují zásadně legislativci</a:t>
            </a:r>
          </a:p>
        </p:txBody>
      </p:sp>
      <p:sp>
        <p:nvSpPr>
          <p:cNvPr id="14" name="Zástupný obsah 2">
            <a:extLst>
              <a:ext uri="{FF2B5EF4-FFF2-40B4-BE49-F238E27FC236}">
                <a16:creationId xmlns:a16="http://schemas.microsoft.com/office/drawing/2014/main" id="{173324BB-F0AD-4587-AAD3-703AC4CA1DA1}"/>
              </a:ext>
            </a:extLst>
          </p:cNvPr>
          <p:cNvSpPr txBox="1">
            <a:spLocks/>
          </p:cNvSpPr>
          <p:nvPr/>
        </p:nvSpPr>
        <p:spPr>
          <a:xfrm>
            <a:off x="6179387" y="1654069"/>
            <a:ext cx="5687925" cy="495597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600" dirty="0"/>
              <a:t>		</a:t>
            </a:r>
            <a:r>
              <a:rPr lang="cs-CZ" sz="2600" b="1" dirty="0">
                <a:solidFill>
                  <a:schemeClr val="accent1">
                    <a:lumMod val="75000"/>
                  </a:schemeClr>
                </a:solidFill>
              </a:rPr>
              <a:t>NEVÝHODY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600" dirty="0"/>
              <a:t>Vyšší časová i administrativní náročnost na straně legislativních útvarů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600" dirty="0"/>
              <a:t>Zvýšená možnost odchylek při přepisování návrhu do e-Legislativy</a:t>
            </a:r>
          </a:p>
        </p:txBody>
      </p:sp>
    </p:spTree>
    <p:extLst>
      <p:ext uri="{BB962C8B-B14F-4D97-AF65-F5344CB8AC3E}">
        <p14:creationId xmlns:p14="http://schemas.microsoft.com/office/powerpoint/2010/main" val="40764617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>
            <a:extLst>
              <a:ext uri="{FF2B5EF4-FFF2-40B4-BE49-F238E27FC236}">
                <a16:creationId xmlns:a16="http://schemas.microsoft.com/office/drawing/2014/main" id="{21364380-323F-4A72-A9F0-9BE6F5A42E8A}"/>
              </a:ext>
            </a:extLst>
          </p:cNvPr>
          <p:cNvSpPr/>
          <p:nvPr/>
        </p:nvSpPr>
        <p:spPr>
          <a:xfrm>
            <a:off x="-38100" y="1134608"/>
            <a:ext cx="12192000" cy="2732314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838199" y="1134608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endParaRPr lang="cs-CZ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CE517FC-DCA0-8E7C-A9E0-D6C394648B56}"/>
              </a:ext>
            </a:extLst>
          </p:cNvPr>
          <p:cNvSpPr txBox="1"/>
          <p:nvPr/>
        </p:nvSpPr>
        <p:spPr>
          <a:xfrm>
            <a:off x="440871" y="5268686"/>
            <a:ext cx="6830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Ing. Mgr. David Sláma</a:t>
            </a:r>
            <a:br>
              <a:rPr lang="cs-CZ" dirty="0"/>
            </a:br>
            <a:r>
              <a:rPr lang="cs-CZ" dirty="0"/>
              <a:t>ředitel odboru strategického rozvoje a koordinace veřejné správy</a:t>
            </a:r>
            <a:br>
              <a:rPr lang="cs-CZ" dirty="0"/>
            </a:br>
            <a:r>
              <a:rPr lang="cs-CZ" b="1" dirty="0">
                <a:solidFill>
                  <a:srgbClr val="0070C0"/>
                </a:solidFill>
              </a:rPr>
              <a:t>david.slama@mvcr.cz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FE80148-D7CA-EFED-E753-D1B982B9DBCA}"/>
              </a:ext>
            </a:extLst>
          </p:cNvPr>
          <p:cNvSpPr txBox="1"/>
          <p:nvPr/>
        </p:nvSpPr>
        <p:spPr>
          <a:xfrm>
            <a:off x="990600" y="2449286"/>
            <a:ext cx="10325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Děkuji za pozornost</a:t>
            </a:r>
          </a:p>
        </p:txBody>
      </p:sp>
      <p:pic>
        <p:nvPicPr>
          <p:cNvPr id="9" name="Obrázek 8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759BB5A3-4237-AEDE-A236-9C2968B8CA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sp>
        <p:nvSpPr>
          <p:cNvPr id="15" name="Kosoúhelník 14">
            <a:extLst>
              <a:ext uri="{FF2B5EF4-FFF2-40B4-BE49-F238E27FC236}">
                <a16:creationId xmlns:a16="http://schemas.microsoft.com/office/drawing/2014/main" id="{76D7E403-50D9-E56F-366C-8DEE99DA1ABA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5772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>
            <a:extLst>
              <a:ext uri="{FF2B5EF4-FFF2-40B4-BE49-F238E27FC236}">
                <a16:creationId xmlns:a16="http://schemas.microsoft.com/office/drawing/2014/main" id="{21364380-323F-4A72-A9F0-9BE6F5A42E8A}"/>
              </a:ext>
            </a:extLst>
          </p:cNvPr>
          <p:cNvSpPr/>
          <p:nvPr/>
        </p:nvSpPr>
        <p:spPr>
          <a:xfrm>
            <a:off x="-272142" y="697697"/>
            <a:ext cx="9120415" cy="864403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Produkty, služby a cílové skupiny </a:t>
            </a:r>
            <a:r>
              <a:rPr lang="cs-CZ" sz="32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eSeLu</a:t>
            </a:r>
            <a:endParaRPr lang="cs-CZ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sp>
        <p:nvSpPr>
          <p:cNvPr id="8" name="Google Shape;353;g2a6c66510c1_0_122">
            <a:extLst>
              <a:ext uri="{FF2B5EF4-FFF2-40B4-BE49-F238E27FC236}">
                <a16:creationId xmlns:a16="http://schemas.microsoft.com/office/drawing/2014/main" id="{7C5A04E3-80A2-9A8E-A7CD-AEB67655510D}"/>
              </a:ext>
            </a:extLst>
          </p:cNvPr>
          <p:cNvSpPr txBox="1"/>
          <p:nvPr/>
        </p:nvSpPr>
        <p:spPr>
          <a:xfrm>
            <a:off x="349948" y="1708607"/>
            <a:ext cx="5414038" cy="114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>
              <a:buClr>
                <a:srgbClr val="000000"/>
              </a:buClr>
              <a:buSzPts val="900"/>
            </a:pPr>
            <a:r>
              <a:rPr lang="cs-CZ" b="1" i="0" u="none" strike="noStrike" cap="none" dirty="0" err="1">
                <a:ea typeface="DM Sans"/>
                <a:cs typeface="DM Sans"/>
                <a:sym typeface="DM Sans"/>
              </a:rPr>
              <a:t>eSeL</a:t>
            </a:r>
            <a:r>
              <a:rPr lang="cs-CZ" b="1" i="0" u="none" strike="noStrike" cap="none" dirty="0">
                <a:ea typeface="DM Sans"/>
                <a:cs typeface="DM Sans"/>
                <a:sym typeface="DM Sans"/>
              </a:rPr>
              <a:t> jako dynamický ekosystém</a:t>
            </a:r>
            <a:r>
              <a:rPr lang="cs-CZ" b="1" dirty="0">
                <a:ea typeface="DM Sans"/>
                <a:cs typeface="DM Sans"/>
                <a:sym typeface="DM Sans"/>
              </a:rPr>
              <a:t> </a:t>
            </a:r>
            <a:r>
              <a:rPr lang="cs-CZ" b="1" i="0" u="none" strike="noStrike" cap="none" dirty="0">
                <a:ea typeface="DM Sans"/>
                <a:cs typeface="DM Sans"/>
                <a:sym typeface="DM Sans"/>
              </a:rPr>
              <a:t>pro synergickou spolupráci mezi různými digitálními službami a produkty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600" b="1" dirty="0"/>
          </a:p>
        </p:txBody>
      </p:sp>
      <p:sp>
        <p:nvSpPr>
          <p:cNvPr id="9" name="Google Shape;354;g2a6c66510c1_0_122">
            <a:extLst>
              <a:ext uri="{FF2B5EF4-FFF2-40B4-BE49-F238E27FC236}">
                <a16:creationId xmlns:a16="http://schemas.microsoft.com/office/drawing/2014/main" id="{2AD24332-E3B1-6D01-2AD3-41CF70F33126}"/>
              </a:ext>
            </a:extLst>
          </p:cNvPr>
          <p:cNvSpPr txBox="1"/>
          <p:nvPr/>
        </p:nvSpPr>
        <p:spPr>
          <a:xfrm>
            <a:off x="6275615" y="1771201"/>
            <a:ext cx="5992235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b="1" dirty="0" err="1">
                <a:ea typeface="DM Sans"/>
                <a:cs typeface="DM Sans"/>
                <a:sym typeface="DM Sans"/>
              </a:rPr>
              <a:t>eSeL</a:t>
            </a:r>
            <a:r>
              <a:rPr lang="cs-CZ" b="1" dirty="0">
                <a:ea typeface="DM Sans"/>
                <a:cs typeface="DM Sans"/>
                <a:sym typeface="DM Sans"/>
              </a:rPr>
              <a:t> pokrývá všechny uživatelské segmenty </a:t>
            </a:r>
            <a:r>
              <a:rPr lang="cs-CZ" b="1" i="0" u="none" strike="noStrike" cap="none" dirty="0">
                <a:ea typeface="DM Sans"/>
                <a:cs typeface="DM Sans"/>
                <a:sym typeface="DM Sans"/>
              </a:rPr>
              <a:t>digitálního práva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dirty="0"/>
          </a:p>
        </p:txBody>
      </p:sp>
      <p:pic>
        <p:nvPicPr>
          <p:cNvPr id="10" name="Google Shape;468;p5">
            <a:extLst>
              <a:ext uri="{FF2B5EF4-FFF2-40B4-BE49-F238E27FC236}">
                <a16:creationId xmlns:a16="http://schemas.microsoft.com/office/drawing/2014/main" id="{B6F25D47-E3B1-2E7A-F8B3-B81EA866079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0287" y="1928496"/>
            <a:ext cx="5736772" cy="5245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45;p10">
            <a:extLst>
              <a:ext uri="{FF2B5EF4-FFF2-40B4-BE49-F238E27FC236}">
                <a16:creationId xmlns:a16="http://schemas.microsoft.com/office/drawing/2014/main" id="{67D896E4-E657-5A44-8BE2-7F127E487F57}"/>
              </a:ext>
            </a:extLst>
          </p:cNvPr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857" y="1928496"/>
            <a:ext cx="5606143" cy="5225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2241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>
            <a:extLst>
              <a:ext uri="{FF2B5EF4-FFF2-40B4-BE49-F238E27FC236}">
                <a16:creationId xmlns:a16="http://schemas.microsoft.com/office/drawing/2014/main" id="{21364380-323F-4A72-A9F0-9BE6F5A42E8A}"/>
              </a:ext>
            </a:extLst>
          </p:cNvPr>
          <p:cNvSpPr/>
          <p:nvPr/>
        </p:nvSpPr>
        <p:spPr>
          <a:xfrm>
            <a:off x="-272142" y="697697"/>
            <a:ext cx="9120415" cy="801807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Veřejný portál e-Sbírky</a:t>
            </a: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grpSp>
        <p:nvGrpSpPr>
          <p:cNvPr id="4" name="Skupina 3">
            <a:extLst>
              <a:ext uri="{FF2B5EF4-FFF2-40B4-BE49-F238E27FC236}">
                <a16:creationId xmlns:a16="http://schemas.microsoft.com/office/drawing/2014/main" id="{CD8E993F-2286-0C6F-E839-6842AB90309A}"/>
              </a:ext>
            </a:extLst>
          </p:cNvPr>
          <p:cNvGrpSpPr/>
          <p:nvPr/>
        </p:nvGrpSpPr>
        <p:grpSpPr>
          <a:xfrm>
            <a:off x="183171" y="1506250"/>
            <a:ext cx="5373985" cy="5777969"/>
            <a:chOff x="183171" y="2175863"/>
            <a:chExt cx="5373985" cy="5777969"/>
          </a:xfrm>
        </p:grpSpPr>
        <p:sp>
          <p:nvSpPr>
            <p:cNvPr id="5" name="Google Shape;680;p22">
              <a:extLst>
                <a:ext uri="{FF2B5EF4-FFF2-40B4-BE49-F238E27FC236}">
                  <a16:creationId xmlns:a16="http://schemas.microsoft.com/office/drawing/2014/main" id="{8592D6C0-88A5-A3F3-B042-DD1BF3355842}"/>
                </a:ext>
              </a:extLst>
            </p:cNvPr>
            <p:cNvSpPr txBox="1"/>
            <p:nvPr/>
          </p:nvSpPr>
          <p:spPr>
            <a:xfrm>
              <a:off x="232613" y="2175863"/>
              <a:ext cx="3576062" cy="438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2400" b="1" i="0" u="sng" strike="noStrike" cap="none" dirty="0">
                  <a:solidFill>
                    <a:schemeClr val="accent1">
                      <a:lumMod val="75000"/>
                    </a:schemeClr>
                  </a:solidFill>
                  <a:ea typeface="DM Sans"/>
                  <a:cs typeface="DM Sans"/>
                  <a:sym typeface="DM Sans"/>
                </a:rPr>
                <a:t>Garance</a:t>
              </a:r>
              <a:endParaRPr sz="3200" u="sng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" name="Google Shape;681;p22">
              <a:extLst>
                <a:ext uri="{FF2B5EF4-FFF2-40B4-BE49-F238E27FC236}">
                  <a16:creationId xmlns:a16="http://schemas.microsoft.com/office/drawing/2014/main" id="{0C044B3E-7B4B-02ED-767B-9A4E4EAEEA0A}"/>
                </a:ext>
              </a:extLst>
            </p:cNvPr>
            <p:cNvSpPr txBox="1"/>
            <p:nvPr/>
          </p:nvSpPr>
          <p:spPr>
            <a:xfrm>
              <a:off x="232613" y="2654590"/>
              <a:ext cx="2383631" cy="260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650" b="0" i="0" u="none" strike="noStrike" cap="none" dirty="0">
                  <a:ea typeface="DM Sans"/>
                  <a:cs typeface="DM Sans"/>
                  <a:sym typeface="DM Sans"/>
                </a:rPr>
                <a:t>Elektronická a státem garantovaná úplná znění právních aktů obsažených ve Sbírce zákonů a mezinárodních smluv</a:t>
              </a:r>
              <a:endParaRPr lang="cs-CZ" sz="1650" dirty="0">
                <a:sym typeface="DM San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650" b="0" i="0" u="none" strike="noStrike" cap="none" dirty="0">
                <a:solidFill>
                  <a:schemeClr val="accent1">
                    <a:lumMod val="40000"/>
                    <a:lumOff val="60000"/>
                  </a:schemeClr>
                </a:solidFill>
                <a:ea typeface="DM Sans"/>
                <a:cs typeface="DM Sans"/>
                <a:sym typeface="DM San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650" b="1" i="0" u="none" strike="noStrike" cap="none" dirty="0">
                  <a:solidFill>
                    <a:srgbClr val="FF0000"/>
                  </a:solidFill>
                  <a:ea typeface="DM Sans"/>
                  <a:cs typeface="DM Sans"/>
                  <a:sym typeface="DM Sans"/>
                </a:rPr>
                <a:t>V režimu 24/7</a:t>
              </a:r>
              <a:br>
                <a:rPr lang="en" sz="1650" b="1" i="0" u="none" strike="noStrike" cap="none" dirty="0">
                  <a:solidFill>
                    <a:srgbClr val="FF0000"/>
                  </a:solidFill>
                  <a:ea typeface="DM Sans"/>
                  <a:cs typeface="DM Sans"/>
                  <a:sym typeface="DM Sans"/>
                </a:rPr>
              </a:br>
              <a:r>
                <a:rPr lang="en" sz="1650" b="1" i="0" u="none" strike="noStrike" cap="none" dirty="0">
                  <a:solidFill>
                    <a:srgbClr val="FF0000"/>
                  </a:solidFill>
                  <a:ea typeface="DM Sans"/>
                  <a:cs typeface="DM Sans"/>
                  <a:sym typeface="DM Sans"/>
                </a:rPr>
                <a:t>a bezplatně</a:t>
              </a:r>
              <a:endParaRPr sz="1650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650" b="0" i="0" u="none" strike="noStrike" cap="none" dirty="0">
                <a:solidFill>
                  <a:schemeClr val="accent1">
                    <a:lumMod val="40000"/>
                    <a:lumOff val="60000"/>
                  </a:schemeClr>
                </a:solidFill>
                <a:ea typeface="DM Sans"/>
                <a:cs typeface="DM Sans"/>
                <a:sym typeface="DM San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650" b="0" i="0" u="none" strike="noStrike" cap="none" dirty="0">
                <a:solidFill>
                  <a:schemeClr val="accent1">
                    <a:lumMod val="40000"/>
                    <a:lumOff val="60000"/>
                  </a:schemeClr>
                </a:solidFill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" name="Google Shape;682;p22">
              <a:extLst>
                <a:ext uri="{FF2B5EF4-FFF2-40B4-BE49-F238E27FC236}">
                  <a16:creationId xmlns:a16="http://schemas.microsoft.com/office/drawing/2014/main" id="{11304E58-20CD-7478-308C-8103902FFED8}"/>
                </a:ext>
              </a:extLst>
            </p:cNvPr>
            <p:cNvSpPr txBox="1"/>
            <p:nvPr/>
          </p:nvSpPr>
          <p:spPr>
            <a:xfrm>
              <a:off x="183171" y="4825973"/>
              <a:ext cx="2093131" cy="438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2400" b="1" i="0" u="sng" strike="noStrike" cap="none" dirty="0">
                  <a:solidFill>
                    <a:schemeClr val="accent1">
                      <a:lumMod val="75000"/>
                    </a:schemeClr>
                  </a:solidFill>
                  <a:ea typeface="DM Sans"/>
                  <a:cs typeface="DM Sans"/>
                  <a:sym typeface="DM Sans"/>
                </a:rPr>
                <a:t>Pružnost</a:t>
              </a:r>
              <a:endParaRPr sz="3200" u="sng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4" name="Google Shape;685;p22">
              <a:extLst>
                <a:ext uri="{FF2B5EF4-FFF2-40B4-BE49-F238E27FC236}">
                  <a16:creationId xmlns:a16="http://schemas.microsoft.com/office/drawing/2014/main" id="{BF7E96DA-C918-7034-29F1-25A82971129F}"/>
                </a:ext>
              </a:extLst>
            </p:cNvPr>
            <p:cNvSpPr txBox="1"/>
            <p:nvPr/>
          </p:nvSpPr>
          <p:spPr>
            <a:xfrm>
              <a:off x="2702422" y="2656148"/>
              <a:ext cx="2854734" cy="260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50" b="0" i="0" u="none" strike="noStrike" cap="none" dirty="0">
                  <a:ea typeface="DM Sans"/>
                  <a:cs typeface="DM Sans"/>
                  <a:sym typeface="DM Sans"/>
                </a:rPr>
                <a:t>Propojení s informacemi s odůvodňujícími, vysvětlujícími </a:t>
              </a:r>
              <a:br>
                <a:rPr lang="cs-CZ" sz="1650" b="0" i="0" u="none" strike="noStrike" cap="none" dirty="0">
                  <a:ea typeface="DM Sans"/>
                  <a:cs typeface="DM Sans"/>
                  <a:sym typeface="DM Sans"/>
                </a:rPr>
              </a:br>
              <a:r>
                <a:rPr lang="en" sz="1650" b="0" i="0" u="none" strike="noStrike" cap="none" dirty="0">
                  <a:ea typeface="DM Sans"/>
                  <a:cs typeface="DM Sans"/>
                  <a:sym typeface="DM Sans"/>
                </a:rPr>
                <a:t>a metodickými dokumenty veřejné správy (důvodové zprávy, výkladová stanoviska)</a:t>
              </a:r>
              <a:r>
                <a:rPr lang="cs-CZ" sz="1650" b="0" i="0" u="none" strike="noStrike" cap="none" dirty="0">
                  <a:ea typeface="DM Sans"/>
                  <a:cs typeface="DM Sans"/>
                  <a:sym typeface="DM Sans"/>
                </a:rPr>
                <a:t>, </a:t>
              </a:r>
              <a:r>
                <a:rPr lang="en" sz="1650" b="0" i="0" u="none" strike="noStrike" cap="none" dirty="0">
                  <a:ea typeface="DM Sans"/>
                  <a:cs typeface="DM Sans"/>
                  <a:sym typeface="DM Sans"/>
                </a:rPr>
                <a:t>využívání odkazů do</a:t>
              </a:r>
              <a:r>
                <a:rPr lang="cs-CZ" sz="1650" b="0" i="0" u="none" strike="noStrike" cap="none" dirty="0">
                  <a:ea typeface="DM Sans"/>
                  <a:cs typeface="DM Sans"/>
                  <a:sym typeface="DM Sans"/>
                </a:rPr>
                <a:t> </a:t>
              </a:r>
              <a:r>
                <a:rPr lang="en" sz="1650" b="0" i="0" u="none" strike="noStrike" cap="none" dirty="0">
                  <a:ea typeface="DM Sans"/>
                  <a:cs typeface="DM Sans"/>
                  <a:sym typeface="DM Sans"/>
                </a:rPr>
                <a:t>souvisejících</a:t>
              </a:r>
              <a:r>
                <a:rPr lang="cs-CZ" sz="1650" b="0" i="0" u="none" strike="noStrike" cap="none" dirty="0">
                  <a:ea typeface="DM Sans"/>
                  <a:cs typeface="DM Sans"/>
                  <a:sym typeface="DM Sans"/>
                </a:rPr>
                <a:t> </a:t>
              </a:r>
              <a:r>
                <a:rPr lang="en" sz="1650" b="0" i="0" u="none" strike="noStrike" cap="none" dirty="0">
                  <a:ea typeface="DM Sans"/>
                  <a:cs typeface="DM Sans"/>
                  <a:sym typeface="DM Sans"/>
                </a:rPr>
                <a:t>předpisů a právních slovníků.</a:t>
              </a:r>
              <a:endParaRPr sz="1650"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50" b="0" i="0" u="none" strike="noStrike" cap="none" dirty="0">
                <a:ea typeface="DM Sans"/>
                <a:cs typeface="DM Sans"/>
                <a:sym typeface="DM San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650" b="0" i="0" strike="noStrike" cap="none" dirty="0"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5" name="Google Shape;687;p22">
              <a:extLst>
                <a:ext uri="{FF2B5EF4-FFF2-40B4-BE49-F238E27FC236}">
                  <a16:creationId xmlns:a16="http://schemas.microsoft.com/office/drawing/2014/main" id="{9D1DD1F7-3815-ED36-0613-D8211FEB4EDD}"/>
                </a:ext>
              </a:extLst>
            </p:cNvPr>
            <p:cNvSpPr txBox="1"/>
            <p:nvPr/>
          </p:nvSpPr>
          <p:spPr>
            <a:xfrm>
              <a:off x="2699310" y="5268512"/>
              <a:ext cx="2666297" cy="2685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650" b="0" i="0" u="none" strike="noStrike" cap="none" dirty="0">
                  <a:ea typeface="DM Sans"/>
                  <a:cs typeface="DM Sans"/>
                  <a:sym typeface="DM Sans"/>
                </a:rPr>
                <a:t>Pro různé platformy webových a mobilních zařízení </a:t>
              </a:r>
              <a:br>
                <a:rPr lang="en" sz="1650" b="0" i="0" u="none" strike="noStrike" cap="none" dirty="0">
                  <a:ea typeface="DM Sans"/>
                  <a:cs typeface="DM Sans"/>
                  <a:sym typeface="DM Sans"/>
                </a:rPr>
              </a:br>
              <a:r>
                <a:rPr lang="en" sz="1650" b="0" i="0" u="none" strike="noStrike" cap="none" dirty="0">
                  <a:ea typeface="DM Sans"/>
                  <a:cs typeface="DM Sans"/>
                  <a:sym typeface="DM Sans"/>
                </a:rPr>
                <a:t>i v dalších formátech umožňujících následné využití dat v komerčních </a:t>
              </a:r>
              <a:br>
                <a:rPr lang="en" sz="1650" b="0" i="0" u="none" strike="noStrike" cap="none" dirty="0">
                  <a:ea typeface="DM Sans"/>
                  <a:cs typeface="DM Sans"/>
                  <a:sym typeface="DM Sans"/>
                </a:rPr>
              </a:br>
              <a:r>
                <a:rPr lang="en" sz="1650" b="0" i="0" u="none" strike="noStrike" cap="none" dirty="0">
                  <a:ea typeface="DM Sans"/>
                  <a:cs typeface="DM Sans"/>
                  <a:sym typeface="DM Sans"/>
                </a:rPr>
                <a:t>i neziskových projektech</a:t>
              </a:r>
              <a:endParaRPr sz="1650"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650" b="1" i="0" u="none" strike="noStrike" cap="none" dirty="0">
                <a:ea typeface="DM Sans"/>
                <a:cs typeface="DM Sans"/>
                <a:sym typeface="DM San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650" b="0" i="0" u="none" strike="noStrike" cap="none" dirty="0">
                <a:ea typeface="DM Sans"/>
                <a:cs typeface="DM Sans"/>
                <a:sym typeface="DM San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650" b="0" i="0" u="none" strike="noStrike" cap="none" dirty="0">
                <a:ea typeface="DM Sans"/>
                <a:cs typeface="DM Sans"/>
                <a:sym typeface="DM Sans"/>
              </a:endParaRPr>
            </a:p>
          </p:txBody>
        </p:sp>
      </p:grpSp>
      <p:pic>
        <p:nvPicPr>
          <p:cNvPr id="16" name="Obrázek 15">
            <a:extLst>
              <a:ext uri="{FF2B5EF4-FFF2-40B4-BE49-F238E27FC236}">
                <a16:creationId xmlns:a16="http://schemas.microsoft.com/office/drawing/2014/main" id="{BEA58005-67A6-33B5-C6C3-D8484FEE3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999" y="2711426"/>
            <a:ext cx="6049609" cy="3901645"/>
          </a:xfrm>
          <a:prstGeom prst="rect">
            <a:avLst/>
          </a:prstGeom>
        </p:spPr>
      </p:pic>
      <p:sp>
        <p:nvSpPr>
          <p:cNvPr id="17" name="Google Shape;684;p22">
            <a:extLst>
              <a:ext uri="{FF2B5EF4-FFF2-40B4-BE49-F238E27FC236}">
                <a16:creationId xmlns:a16="http://schemas.microsoft.com/office/drawing/2014/main" id="{5DBD078D-E051-E53F-56F7-5C9A7901E20B}"/>
              </a:ext>
            </a:extLst>
          </p:cNvPr>
          <p:cNvSpPr txBox="1"/>
          <p:nvPr/>
        </p:nvSpPr>
        <p:spPr>
          <a:xfrm>
            <a:off x="2665686" y="1499504"/>
            <a:ext cx="3576062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2400" b="1" i="0" u="sng" strike="noStrike" cap="none" dirty="0">
                <a:solidFill>
                  <a:schemeClr val="accent1">
                    <a:lumMod val="75000"/>
                  </a:schemeClr>
                </a:solidFill>
                <a:ea typeface="DM Sans"/>
                <a:cs typeface="DM Sans"/>
                <a:sym typeface="DM Sans"/>
              </a:rPr>
              <a:t>Vazby</a:t>
            </a:r>
            <a:endParaRPr sz="32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Google Shape;686;p22">
            <a:extLst>
              <a:ext uri="{FF2B5EF4-FFF2-40B4-BE49-F238E27FC236}">
                <a16:creationId xmlns:a16="http://schemas.microsoft.com/office/drawing/2014/main" id="{0EC45C5F-8535-2171-1268-346161CB0026}"/>
              </a:ext>
            </a:extLst>
          </p:cNvPr>
          <p:cNvSpPr txBox="1"/>
          <p:nvPr/>
        </p:nvSpPr>
        <p:spPr>
          <a:xfrm>
            <a:off x="2665686" y="4128822"/>
            <a:ext cx="3211382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2400" b="1" i="0" u="sng" strike="noStrike" cap="none" dirty="0">
                <a:solidFill>
                  <a:schemeClr val="accent1">
                    <a:lumMod val="75000"/>
                  </a:schemeClr>
                </a:solidFill>
                <a:ea typeface="DM Sans"/>
                <a:cs typeface="DM Sans"/>
                <a:sym typeface="DM Sans"/>
              </a:rPr>
              <a:t>Platformy</a:t>
            </a:r>
            <a:endParaRPr sz="32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DB56D3C0-503D-0611-5ABB-2B2955C2CE1E}"/>
              </a:ext>
            </a:extLst>
          </p:cNvPr>
          <p:cNvSpPr txBox="1"/>
          <p:nvPr/>
        </p:nvSpPr>
        <p:spPr>
          <a:xfrm>
            <a:off x="98716" y="4584478"/>
            <a:ext cx="2582226" cy="2377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650" b="0" i="0" u="none" strike="noStrike" cap="none" dirty="0">
                <a:ea typeface="DM Sans"/>
                <a:cs typeface="DM Sans"/>
                <a:sym typeface="DM Sans"/>
              </a:rPr>
              <a:t>Pružná práce s aktuálními či minulými zněními právních aktů v podobě historie časových znění novelizací</a:t>
            </a:r>
            <a:endParaRPr lang="cs-CZ" sz="165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cs-CZ" sz="1650" b="0" i="0" u="none" strike="noStrike" cap="none" dirty="0"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cs-CZ" sz="1650" b="0" i="0" u="none" strike="noStrike" cap="none" dirty="0"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cs-CZ" sz="1650" b="0" i="0" u="none" strike="noStrike" cap="none" dirty="0"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cs-CZ" sz="1650" b="0" i="0" u="none" strike="noStrike" cap="none" dirty="0"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cs-CZ" sz="1650" b="0" i="0" u="none" strike="noStrike" cap="none" dirty="0">
              <a:ea typeface="DM Sans"/>
              <a:cs typeface="DM Sans"/>
              <a:sym typeface="DM Sans"/>
            </a:endParaRPr>
          </a:p>
        </p:txBody>
      </p:sp>
      <p:sp>
        <p:nvSpPr>
          <p:cNvPr id="23" name="Google Shape;689;p22">
            <a:extLst>
              <a:ext uri="{FF2B5EF4-FFF2-40B4-BE49-F238E27FC236}">
                <a16:creationId xmlns:a16="http://schemas.microsoft.com/office/drawing/2014/main" id="{C6152B5C-FB56-9A14-08B6-1C8854E7934E}"/>
              </a:ext>
            </a:extLst>
          </p:cNvPr>
          <p:cNvSpPr txBox="1"/>
          <p:nvPr/>
        </p:nvSpPr>
        <p:spPr>
          <a:xfrm>
            <a:off x="5753999" y="1984977"/>
            <a:ext cx="4315875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b="0" i="0" u="none" strike="noStrike" cap="none" dirty="0">
                <a:ea typeface="DM Sans"/>
                <a:cs typeface="DM Sans"/>
                <a:sym typeface="DM Sans"/>
              </a:rPr>
              <a:t>Propojení se systémy Evropské unie EUR-Lex a N-Lex</a:t>
            </a:r>
            <a:endParaRPr dirty="0"/>
          </a:p>
        </p:txBody>
      </p:sp>
      <p:sp>
        <p:nvSpPr>
          <p:cNvPr id="24" name="Google Shape;688;p22">
            <a:extLst>
              <a:ext uri="{FF2B5EF4-FFF2-40B4-BE49-F238E27FC236}">
                <a16:creationId xmlns:a16="http://schemas.microsoft.com/office/drawing/2014/main" id="{DD681063-4545-B749-5A08-8E0A89B264E9}"/>
              </a:ext>
            </a:extLst>
          </p:cNvPr>
          <p:cNvSpPr txBox="1"/>
          <p:nvPr/>
        </p:nvSpPr>
        <p:spPr>
          <a:xfrm>
            <a:off x="5753999" y="1552542"/>
            <a:ext cx="23433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2400" b="1" i="0" u="sng" strike="noStrike" cap="none" dirty="0">
                <a:solidFill>
                  <a:schemeClr val="accent1">
                    <a:lumMod val="75000"/>
                  </a:schemeClr>
                </a:solidFill>
                <a:ea typeface="DM Sans"/>
                <a:cs typeface="DM Sans"/>
                <a:sym typeface="DM Sans"/>
              </a:rPr>
              <a:t>Evropa</a:t>
            </a:r>
            <a:endParaRPr sz="32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721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>
            <a:extLst>
              <a:ext uri="{FF2B5EF4-FFF2-40B4-BE49-F238E27FC236}">
                <a16:creationId xmlns:a16="http://schemas.microsoft.com/office/drawing/2014/main" id="{21364380-323F-4A72-A9F0-9BE6F5A42E8A}"/>
              </a:ext>
            </a:extLst>
          </p:cNvPr>
          <p:cNvSpPr/>
          <p:nvPr/>
        </p:nvSpPr>
        <p:spPr>
          <a:xfrm>
            <a:off x="-272142" y="697697"/>
            <a:ext cx="9120415" cy="801807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e-Legislativa</a:t>
            </a: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8AB38C6-7DB9-8E80-4481-78F5FE470C89}"/>
              </a:ext>
            </a:extLst>
          </p:cNvPr>
          <p:cNvSpPr txBox="1"/>
          <p:nvPr/>
        </p:nvSpPr>
        <p:spPr>
          <a:xfrm>
            <a:off x="388327" y="2026418"/>
            <a:ext cx="116028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ea typeface="DM Sans"/>
                <a:cs typeface="DM Sans"/>
                <a:sym typeface="DM Sans"/>
              </a:rPr>
              <a:t>Elektronická tvorba právních předpisů. Kvalitnější, přehlednější a efektivnější tvorba platného práva ve všech stadiích legislativního procesu.</a:t>
            </a:r>
            <a:endParaRPr lang="cs-CZ" sz="2400" b="1" dirty="0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71FB7578-A192-6E57-1805-FF968E83F4A7}"/>
              </a:ext>
            </a:extLst>
          </p:cNvPr>
          <p:cNvGrpSpPr/>
          <p:nvPr/>
        </p:nvGrpSpPr>
        <p:grpSpPr>
          <a:xfrm>
            <a:off x="842838" y="3358102"/>
            <a:ext cx="10722495" cy="2524614"/>
            <a:chOff x="842838" y="3358102"/>
            <a:chExt cx="10722495" cy="2524614"/>
          </a:xfrm>
        </p:grpSpPr>
        <p:sp>
          <p:nvSpPr>
            <p:cNvPr id="10" name="Google Shape;800;p62">
              <a:extLst>
                <a:ext uri="{FF2B5EF4-FFF2-40B4-BE49-F238E27FC236}">
                  <a16:creationId xmlns:a16="http://schemas.microsoft.com/office/drawing/2014/main" id="{C20A73C9-2D0F-2CA9-4B1A-0BCF6155BB7C}"/>
                </a:ext>
              </a:extLst>
            </p:cNvPr>
            <p:cNvSpPr txBox="1"/>
            <p:nvPr/>
          </p:nvSpPr>
          <p:spPr>
            <a:xfrm>
              <a:off x="842838" y="3379316"/>
              <a:ext cx="3124400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pPr>
                <a:buClr>
                  <a:srgbClr val="000000"/>
                </a:buClr>
                <a:buSzPts val="900"/>
              </a:pPr>
              <a:r>
                <a:rPr lang="en" sz="2800" b="1" u="sng" dirty="0">
                  <a:solidFill>
                    <a:schemeClr val="accent1">
                      <a:lumMod val="75000"/>
                    </a:schemeClr>
                  </a:solidFill>
                  <a:ea typeface="DM Sans"/>
                  <a:cs typeface="DM Sans"/>
                  <a:sym typeface="DM Sans"/>
                </a:rPr>
                <a:t>Interní portál</a:t>
              </a:r>
              <a:endParaRPr sz="2800" b="1" u="sng" dirty="0">
                <a:solidFill>
                  <a:schemeClr val="accent1">
                    <a:lumMod val="75000"/>
                  </a:schemeClr>
                </a:solidFill>
                <a:ea typeface="DM Sans"/>
                <a:cs typeface="DM Sans"/>
                <a:sym typeface="DM Sans"/>
              </a:endParaRPr>
            </a:p>
            <a:p>
              <a:pPr>
                <a:buClr>
                  <a:srgbClr val="000000"/>
                </a:buClr>
                <a:buSzPts val="900"/>
              </a:pPr>
              <a:endParaRPr sz="2800" b="1" u="sng" dirty="0">
                <a:solidFill>
                  <a:schemeClr val="accent1">
                    <a:lumMod val="75000"/>
                  </a:schemeClr>
                </a:solidFill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1" name="Google Shape;795;p62">
              <a:extLst>
                <a:ext uri="{FF2B5EF4-FFF2-40B4-BE49-F238E27FC236}">
                  <a16:creationId xmlns:a16="http://schemas.microsoft.com/office/drawing/2014/main" id="{0160D159-CEEF-0A42-85B1-717E610860DB}"/>
                </a:ext>
              </a:extLst>
            </p:cNvPr>
            <p:cNvSpPr txBox="1"/>
            <p:nvPr/>
          </p:nvSpPr>
          <p:spPr>
            <a:xfrm>
              <a:off x="853946" y="3851431"/>
              <a:ext cx="3332000" cy="2031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pPr>
                <a:buClr>
                  <a:srgbClr val="000000"/>
                </a:buClr>
                <a:buSzPts val="1200"/>
              </a:pPr>
              <a:r>
                <a:rPr lang="en" dirty="0">
                  <a:ea typeface="DM Sans"/>
                  <a:cs typeface="DM Sans"/>
                  <a:sym typeface="DM Sans"/>
                </a:rPr>
                <a:t>e-Legislativa (aplikace), práce </a:t>
              </a:r>
              <a:r>
                <a:rPr lang="cs-CZ" dirty="0">
                  <a:ea typeface="DM Sans"/>
                  <a:cs typeface="DM Sans"/>
                  <a:sym typeface="DM Sans"/>
                </a:rPr>
                <a:t>s</a:t>
              </a:r>
              <a:r>
                <a:rPr lang="en" dirty="0">
                  <a:ea typeface="DM Sans"/>
                  <a:cs typeface="DM Sans"/>
                  <a:sym typeface="DM Sans"/>
                </a:rPr>
                <a:t> právními texty v komplexním procesním prostředím a využitím on-line editoru právních textů pro autorizované uživatele</a:t>
              </a:r>
              <a:r>
                <a:rPr lang="cs-CZ" dirty="0">
                  <a:ea typeface="DM Sans"/>
                  <a:cs typeface="DM Sans"/>
                  <a:sym typeface="DM Sans"/>
                </a:rPr>
                <a:t>.</a:t>
              </a:r>
              <a:br>
                <a:rPr lang="en" dirty="0">
                  <a:solidFill>
                    <a:schemeClr val="accent1">
                      <a:lumMod val="20000"/>
                      <a:lumOff val="80000"/>
                    </a:schemeClr>
                  </a:solidFill>
                  <a:ea typeface="DM Sans"/>
                  <a:cs typeface="DM Sans"/>
                  <a:sym typeface="DM Sans"/>
                </a:rPr>
              </a:br>
              <a:endParaRPr dirty="0">
                <a:solidFill>
                  <a:schemeClr val="accent1">
                    <a:lumMod val="20000"/>
                    <a:lumOff val="80000"/>
                  </a:schemeClr>
                </a:solidFill>
                <a:ea typeface="DM Sans"/>
                <a:cs typeface="DM Sans"/>
                <a:sym typeface="DM Sans"/>
              </a:endParaRPr>
            </a:p>
            <a:p>
              <a:pPr>
                <a:buClr>
                  <a:srgbClr val="000000"/>
                </a:buClr>
                <a:buSzPts val="1200"/>
              </a:pPr>
              <a:endParaRPr dirty="0">
                <a:solidFill>
                  <a:schemeClr val="lt2"/>
                </a:solidFill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9" name="Google Shape;802;p62">
              <a:extLst>
                <a:ext uri="{FF2B5EF4-FFF2-40B4-BE49-F238E27FC236}">
                  <a16:creationId xmlns:a16="http://schemas.microsoft.com/office/drawing/2014/main" id="{DDC0AB71-0599-264A-8866-4AEC0B111291}"/>
                </a:ext>
              </a:extLst>
            </p:cNvPr>
            <p:cNvSpPr txBox="1"/>
            <p:nvPr/>
          </p:nvSpPr>
          <p:spPr>
            <a:xfrm>
              <a:off x="4409793" y="3358102"/>
              <a:ext cx="3124400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pPr>
                <a:buClr>
                  <a:srgbClr val="000000"/>
                </a:buClr>
                <a:buSzPts val="900"/>
              </a:pPr>
              <a:r>
                <a:rPr lang="en" sz="2800" b="1" u="sng" dirty="0">
                  <a:solidFill>
                    <a:schemeClr val="accent1">
                      <a:lumMod val="75000"/>
                    </a:schemeClr>
                  </a:solidFill>
                  <a:ea typeface="DM Sans"/>
                  <a:cs typeface="DM Sans"/>
                  <a:sym typeface="DM Sans"/>
                </a:rPr>
                <a:t>Veřejný portál</a:t>
              </a:r>
              <a:endParaRPr sz="2800" b="1" u="sng" dirty="0">
                <a:solidFill>
                  <a:schemeClr val="accent1">
                    <a:lumMod val="75000"/>
                  </a:schemeClr>
                </a:solidFill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1" name="Google Shape;798;p62">
              <a:extLst>
                <a:ext uri="{FF2B5EF4-FFF2-40B4-BE49-F238E27FC236}">
                  <a16:creationId xmlns:a16="http://schemas.microsoft.com/office/drawing/2014/main" id="{2D11CC1B-632A-2545-683F-CAB246CC2D6D}"/>
                </a:ext>
              </a:extLst>
            </p:cNvPr>
            <p:cNvSpPr txBox="1"/>
            <p:nvPr/>
          </p:nvSpPr>
          <p:spPr>
            <a:xfrm>
              <a:off x="4414933" y="3865669"/>
              <a:ext cx="3332000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pPr>
                <a:buClr>
                  <a:srgbClr val="000000"/>
                </a:buClr>
                <a:buSzPts val="1200"/>
              </a:pPr>
              <a:r>
                <a:rPr lang="en" dirty="0">
                  <a:ea typeface="DM Sans"/>
                  <a:cs typeface="DM Sans"/>
                  <a:sym typeface="DM Sans"/>
                </a:rPr>
                <a:t>Informace o stavu legislativního procesu konkrétního legislativního návrhu kdykoliv v průběhu jeho projednávání</a:t>
              </a:r>
              <a:r>
                <a:rPr lang="cs-CZ" dirty="0">
                  <a:ea typeface="DM Sans"/>
                  <a:cs typeface="DM Sans"/>
                  <a:sym typeface="DM Sans"/>
                </a:rPr>
                <a:t>.</a:t>
              </a:r>
              <a:endParaRPr dirty="0"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2" name="Google Shape;801;p62">
              <a:extLst>
                <a:ext uri="{FF2B5EF4-FFF2-40B4-BE49-F238E27FC236}">
                  <a16:creationId xmlns:a16="http://schemas.microsoft.com/office/drawing/2014/main" id="{A84642C6-0D39-637E-3CCC-2BFEB43672BE}"/>
                </a:ext>
              </a:extLst>
            </p:cNvPr>
            <p:cNvSpPr txBox="1"/>
            <p:nvPr/>
          </p:nvSpPr>
          <p:spPr>
            <a:xfrm>
              <a:off x="7746933" y="3358102"/>
              <a:ext cx="3124400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pPr>
                <a:buClr>
                  <a:srgbClr val="000000"/>
                </a:buClr>
                <a:buSzPts val="900"/>
              </a:pPr>
              <a:r>
                <a:rPr lang="en" sz="2800" b="1" u="sng" dirty="0">
                  <a:solidFill>
                    <a:schemeClr val="accent1">
                      <a:lumMod val="75000"/>
                    </a:schemeClr>
                  </a:solidFill>
                  <a:ea typeface="DM Sans"/>
                  <a:cs typeface="DM Sans"/>
                  <a:sym typeface="DM Sans"/>
                </a:rPr>
                <a:t>Off-line editor</a:t>
              </a:r>
              <a:endParaRPr sz="2800" b="1" u="sng" dirty="0">
                <a:solidFill>
                  <a:schemeClr val="accent1">
                    <a:lumMod val="75000"/>
                  </a:schemeClr>
                </a:solidFill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5" name="Google Shape;799;p62">
              <a:extLst>
                <a:ext uri="{FF2B5EF4-FFF2-40B4-BE49-F238E27FC236}">
                  <a16:creationId xmlns:a16="http://schemas.microsoft.com/office/drawing/2014/main" id="{9951C28A-22CB-8641-2437-EC072FA0EE4E}"/>
                </a:ext>
              </a:extLst>
            </p:cNvPr>
            <p:cNvSpPr txBox="1"/>
            <p:nvPr/>
          </p:nvSpPr>
          <p:spPr>
            <a:xfrm>
              <a:off x="7746933" y="3868919"/>
              <a:ext cx="3818400" cy="1477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pPr>
                <a:buClr>
                  <a:srgbClr val="000000"/>
                </a:buClr>
                <a:buSzPts val="1200"/>
              </a:pPr>
              <a:r>
                <a:rPr lang="en" dirty="0">
                  <a:ea typeface="DM Sans"/>
                  <a:cs typeface="DM Sans"/>
                  <a:sym typeface="DM Sans"/>
                </a:rPr>
                <a:t>Aplikace pro práci s legislativními návrhy bez požadované autorizace nebo bez</a:t>
              </a:r>
              <a:r>
                <a:rPr lang="cs-CZ" dirty="0">
                  <a:ea typeface="DM Sans"/>
                  <a:cs typeface="DM Sans"/>
                  <a:sym typeface="DM Sans"/>
                </a:rPr>
                <a:t> aktuálního</a:t>
              </a:r>
              <a:r>
                <a:rPr lang="en" dirty="0">
                  <a:ea typeface="DM Sans"/>
                  <a:cs typeface="DM Sans"/>
                  <a:sym typeface="DM Sans"/>
                </a:rPr>
                <a:t> přístupu k internetu</a:t>
              </a:r>
              <a:r>
                <a:rPr lang="cs-CZ" dirty="0">
                  <a:ea typeface="DM Sans"/>
                  <a:cs typeface="DM Sans"/>
                  <a:sym typeface="DM Sans"/>
                </a:rPr>
                <a:t>.</a:t>
              </a:r>
              <a:endParaRPr dirty="0">
                <a:ea typeface="DM Sans"/>
                <a:cs typeface="DM Sans"/>
                <a:sym typeface="DM Sans"/>
              </a:endParaRPr>
            </a:p>
            <a:p>
              <a:pPr>
                <a:buClr>
                  <a:srgbClr val="000000"/>
                </a:buClr>
                <a:buSzPts val="1200"/>
              </a:pPr>
              <a:endParaRPr dirty="0">
                <a:ea typeface="DM Sans"/>
                <a:cs typeface="DM Sans"/>
                <a:sym typeface="DM Sans"/>
              </a:endParaRPr>
            </a:p>
          </p:txBody>
        </p:sp>
      </p:grpSp>
      <p:pic>
        <p:nvPicPr>
          <p:cNvPr id="30" name="Google Shape;805;p62">
            <a:extLst>
              <a:ext uri="{FF2B5EF4-FFF2-40B4-BE49-F238E27FC236}">
                <a16:creationId xmlns:a16="http://schemas.microsoft.com/office/drawing/2014/main" id="{52DF2603-B014-C698-37B9-9F3EE20869CF}"/>
              </a:ext>
            </a:extLst>
          </p:cNvPr>
          <p:cNvPicPr preferRelativeResize="0"/>
          <p:nvPr/>
        </p:nvPicPr>
        <p:blipFill rotWithShape="1">
          <a:blip r:embed="rId3" cstate="hqprint">
            <a:alphaModFix/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6629" y="5981701"/>
            <a:ext cx="1696729" cy="432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9411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>
            <a:extLst>
              <a:ext uri="{FF2B5EF4-FFF2-40B4-BE49-F238E27FC236}">
                <a16:creationId xmlns:a16="http://schemas.microsoft.com/office/drawing/2014/main" id="{21364380-323F-4A72-A9F0-9BE6F5A42E8A}"/>
              </a:ext>
            </a:extLst>
          </p:cNvPr>
          <p:cNvSpPr/>
          <p:nvPr/>
        </p:nvSpPr>
        <p:spPr>
          <a:xfrm>
            <a:off x="-272142" y="697697"/>
            <a:ext cx="9120415" cy="801807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Klíčové funkcionality e-Legislativy</a:t>
            </a: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pic>
        <p:nvPicPr>
          <p:cNvPr id="30" name="Google Shape;805;p62">
            <a:extLst>
              <a:ext uri="{FF2B5EF4-FFF2-40B4-BE49-F238E27FC236}">
                <a16:creationId xmlns:a16="http://schemas.microsoft.com/office/drawing/2014/main" id="{52DF2603-B014-C698-37B9-9F3EE20869CF}"/>
              </a:ext>
            </a:extLst>
          </p:cNvPr>
          <p:cNvPicPr preferRelativeResize="0"/>
          <p:nvPr/>
        </p:nvPicPr>
        <p:blipFill rotWithShape="1">
          <a:blip r:embed="rId3" cstate="hqprint">
            <a:alphaModFix/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6629" y="5981701"/>
            <a:ext cx="1696729" cy="4325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Skupina 3">
            <a:extLst>
              <a:ext uri="{FF2B5EF4-FFF2-40B4-BE49-F238E27FC236}">
                <a16:creationId xmlns:a16="http://schemas.microsoft.com/office/drawing/2014/main" id="{EC16C136-5BE4-C1E9-B39D-4069503892B6}"/>
              </a:ext>
            </a:extLst>
          </p:cNvPr>
          <p:cNvGrpSpPr/>
          <p:nvPr/>
        </p:nvGrpSpPr>
        <p:grpSpPr>
          <a:xfrm>
            <a:off x="349506" y="1851113"/>
            <a:ext cx="11631511" cy="5474354"/>
            <a:chOff x="349506" y="1851113"/>
            <a:chExt cx="11631511" cy="5474354"/>
          </a:xfrm>
        </p:grpSpPr>
        <p:sp>
          <p:nvSpPr>
            <p:cNvPr id="5" name="Google Shape;883;p68">
              <a:extLst>
                <a:ext uri="{FF2B5EF4-FFF2-40B4-BE49-F238E27FC236}">
                  <a16:creationId xmlns:a16="http://schemas.microsoft.com/office/drawing/2014/main" id="{CDCC248D-5735-CDDB-21D1-4EA2F86B158F}"/>
                </a:ext>
              </a:extLst>
            </p:cNvPr>
            <p:cNvSpPr txBox="1"/>
            <p:nvPr/>
          </p:nvSpPr>
          <p:spPr>
            <a:xfrm>
              <a:off x="349506" y="1875226"/>
              <a:ext cx="3581496" cy="438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2400" b="1" i="0" u="sng" strike="noStrike" cap="none" dirty="0">
                  <a:solidFill>
                    <a:schemeClr val="accent1">
                      <a:lumMod val="75000"/>
                    </a:schemeClr>
                  </a:solidFill>
                  <a:ea typeface="DM Sans"/>
                  <a:cs typeface="DM Sans"/>
                  <a:sym typeface="DM Sans"/>
                </a:rPr>
                <a:t>Tvorba</a:t>
              </a:r>
              <a:endParaRPr sz="2400" u="sng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" name="Google Shape;884;p68">
              <a:extLst>
                <a:ext uri="{FF2B5EF4-FFF2-40B4-BE49-F238E27FC236}">
                  <a16:creationId xmlns:a16="http://schemas.microsoft.com/office/drawing/2014/main" id="{559828B0-A120-C0D1-E30A-2342AD6655BE}"/>
                </a:ext>
              </a:extLst>
            </p:cNvPr>
            <p:cNvSpPr txBox="1"/>
            <p:nvPr/>
          </p:nvSpPr>
          <p:spPr>
            <a:xfrm>
              <a:off x="349508" y="2454933"/>
              <a:ext cx="1855387" cy="4870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600" b="0" i="0" u="none" strike="noStrike" cap="none" dirty="0">
                  <a:ea typeface="DM Sans"/>
                  <a:cs typeface="DM Sans"/>
                  <a:sym typeface="DM Sans"/>
                </a:rPr>
                <a:t>Nástroje pro tvorbu a projednávání právních předpisů</a:t>
              </a:r>
              <a:r>
                <a:rPr lang="cs-CZ" sz="1600" b="0" i="0" u="none" strike="noStrike" cap="none" dirty="0">
                  <a:ea typeface="DM Sans"/>
                  <a:cs typeface="DM Sans"/>
                  <a:sym typeface="DM Sans"/>
                </a:rPr>
                <a:t>.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lang="cs-CZ" sz="1600" dirty="0">
                <a:sym typeface="DM San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lang="cs-CZ" sz="1600" b="1" dirty="0">
                <a:sym typeface="DM San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lang="cs-CZ" sz="1600" b="1" dirty="0">
                <a:sym typeface="DM San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lang="cs-CZ" sz="1600" b="1" dirty="0">
                <a:sym typeface="DM San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lang="cs-CZ" sz="1600" b="1" dirty="0">
                <a:sym typeface="DM San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cs-CZ" b="1" dirty="0">
                  <a:solidFill>
                    <a:srgbClr val="FF0000"/>
                  </a:solidFill>
                  <a:sym typeface="DM Sans"/>
                </a:rPr>
                <a:t>Generátor novel</a:t>
              </a:r>
            </a:p>
            <a:p>
              <a:pPr>
                <a:buSzPts val="1200"/>
              </a:pPr>
              <a:r>
                <a:rPr lang="cs-CZ" b="0" i="0" u="none" strike="noStrike" cap="none" dirty="0">
                  <a:ea typeface="DM Sans"/>
                  <a:cs typeface="DM Sans"/>
                  <a:sym typeface="DM Sans"/>
                </a:rPr>
                <a:t>Automatické generování novelizačních bodů při tvorbě legislativy</a:t>
              </a:r>
              <a:endParaRPr lang="cs-CZ"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600"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600" b="0" i="0" u="none" strike="noStrike" cap="none" dirty="0">
                <a:ea typeface="DM Sans"/>
                <a:cs typeface="DM Sans"/>
                <a:sym typeface="DM San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600" b="0" i="0" u="none" strike="noStrike" cap="none" dirty="0">
                <a:ea typeface="DM Sans"/>
                <a:cs typeface="DM Sans"/>
                <a:sym typeface="DM San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600" b="0" i="0" u="none" strike="noStrike" cap="none" dirty="0"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7" name="Google Shape;885;p68">
              <a:extLst>
                <a:ext uri="{FF2B5EF4-FFF2-40B4-BE49-F238E27FC236}">
                  <a16:creationId xmlns:a16="http://schemas.microsoft.com/office/drawing/2014/main" id="{25C6161F-17F7-5770-F912-67C702E93A6D}"/>
                </a:ext>
              </a:extLst>
            </p:cNvPr>
            <p:cNvSpPr txBox="1"/>
            <p:nvPr/>
          </p:nvSpPr>
          <p:spPr>
            <a:xfrm>
              <a:off x="2096261" y="1875226"/>
              <a:ext cx="2096312" cy="438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2400" b="1" i="0" u="sng" strike="noStrike" cap="none" dirty="0">
                  <a:solidFill>
                    <a:schemeClr val="accent1">
                      <a:lumMod val="75000"/>
                    </a:schemeClr>
                  </a:solidFill>
                  <a:ea typeface="DM Sans"/>
                  <a:cs typeface="DM Sans"/>
                  <a:sym typeface="DM Sans"/>
                </a:rPr>
                <a:t>Změny</a:t>
              </a:r>
              <a:endParaRPr sz="2400" u="sng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4" name="Google Shape;886;p68">
              <a:extLst>
                <a:ext uri="{FF2B5EF4-FFF2-40B4-BE49-F238E27FC236}">
                  <a16:creationId xmlns:a16="http://schemas.microsoft.com/office/drawing/2014/main" id="{6D9E5EA5-40BC-BEA2-5CE5-9D824EDC728A}"/>
                </a:ext>
              </a:extLst>
            </p:cNvPr>
            <p:cNvSpPr txBox="1"/>
            <p:nvPr/>
          </p:nvSpPr>
          <p:spPr>
            <a:xfrm>
              <a:off x="2096262" y="2454933"/>
              <a:ext cx="1855387" cy="17927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600" b="0" i="0" u="none" strike="noStrike" cap="none" dirty="0">
                  <a:ea typeface="DM Sans"/>
                  <a:cs typeface="DM Sans"/>
                  <a:sym typeface="DM Sans"/>
                </a:rPr>
                <a:t>Nástroje pro změny právních předpisů zápisem změn přímo do jejich úplného znění</a:t>
              </a:r>
              <a:endParaRPr sz="1600"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600" b="0" i="0" u="none" strike="noStrike" cap="none" dirty="0">
                <a:ea typeface="DM Sans"/>
                <a:cs typeface="DM Sans"/>
                <a:sym typeface="DM San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600" b="0" i="0" u="none" strike="noStrike" cap="none" dirty="0"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5" name="Google Shape;887;p68">
              <a:extLst>
                <a:ext uri="{FF2B5EF4-FFF2-40B4-BE49-F238E27FC236}">
                  <a16:creationId xmlns:a16="http://schemas.microsoft.com/office/drawing/2014/main" id="{DF17A43B-8235-EB4E-DF6E-C80C04675ACA}"/>
                </a:ext>
              </a:extLst>
            </p:cNvPr>
            <p:cNvSpPr txBox="1"/>
            <p:nvPr/>
          </p:nvSpPr>
          <p:spPr>
            <a:xfrm>
              <a:off x="4111941" y="1875226"/>
              <a:ext cx="3581496" cy="438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2400" b="1" i="0" u="sng" strike="noStrike" cap="none" dirty="0">
                  <a:solidFill>
                    <a:schemeClr val="accent1">
                      <a:lumMod val="75000"/>
                    </a:schemeClr>
                  </a:solidFill>
                  <a:ea typeface="DM Sans"/>
                  <a:cs typeface="DM Sans"/>
                  <a:sym typeface="DM Sans"/>
                </a:rPr>
                <a:t>Novely</a:t>
              </a:r>
              <a:endParaRPr sz="2400" u="sng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6" name="Google Shape;888;p68">
              <a:extLst>
                <a:ext uri="{FF2B5EF4-FFF2-40B4-BE49-F238E27FC236}">
                  <a16:creationId xmlns:a16="http://schemas.microsoft.com/office/drawing/2014/main" id="{9B90BE78-2307-A302-BF61-EC6997CCB7DF}"/>
                </a:ext>
              </a:extLst>
            </p:cNvPr>
            <p:cNvSpPr txBox="1"/>
            <p:nvPr/>
          </p:nvSpPr>
          <p:spPr>
            <a:xfrm>
              <a:off x="4111941" y="2454933"/>
              <a:ext cx="1855389" cy="2531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0" i="0" u="none" strike="noStrike" cap="none" dirty="0">
                  <a:ea typeface="DM Sans"/>
                  <a:cs typeface="DM Sans"/>
                  <a:sym typeface="DM Sans"/>
                </a:rPr>
                <a:t>Novely právních předpisů budou nově doprovázet jejich právně závazná úplná znění – usnadnění orientace v častých změnách právního řádu</a:t>
              </a:r>
              <a:endParaRPr sz="1600"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600" b="0" i="0" u="none" strike="noStrike" cap="none" dirty="0"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7" name="Google Shape;889;p68">
              <a:extLst>
                <a:ext uri="{FF2B5EF4-FFF2-40B4-BE49-F238E27FC236}">
                  <a16:creationId xmlns:a16="http://schemas.microsoft.com/office/drawing/2014/main" id="{3ED27E04-7BC1-F23E-4239-DA974C2D56BD}"/>
                </a:ext>
              </a:extLst>
            </p:cNvPr>
            <p:cNvSpPr txBox="1"/>
            <p:nvPr/>
          </p:nvSpPr>
          <p:spPr>
            <a:xfrm>
              <a:off x="5981000" y="1851113"/>
              <a:ext cx="3216262" cy="438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2400" b="1" i="0" u="sng" strike="noStrike" cap="none" dirty="0">
                  <a:solidFill>
                    <a:schemeClr val="accent1">
                      <a:lumMod val="75000"/>
                    </a:schemeClr>
                  </a:solidFill>
                  <a:ea typeface="DM Sans"/>
                  <a:cs typeface="DM Sans"/>
                  <a:sym typeface="DM Sans"/>
                </a:rPr>
                <a:t>Propojení</a:t>
              </a:r>
              <a:endParaRPr sz="2400" u="sng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" name="Google Shape;890;p68">
              <a:extLst>
                <a:ext uri="{FF2B5EF4-FFF2-40B4-BE49-F238E27FC236}">
                  <a16:creationId xmlns:a16="http://schemas.microsoft.com/office/drawing/2014/main" id="{FEB66DF0-5822-DE0B-CA62-4C671ECEF3E9}"/>
                </a:ext>
              </a:extLst>
            </p:cNvPr>
            <p:cNvSpPr txBox="1"/>
            <p:nvPr/>
          </p:nvSpPr>
          <p:spPr>
            <a:xfrm>
              <a:off x="5981000" y="2454933"/>
              <a:ext cx="2007962" cy="17927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0" i="0" u="none" strike="noStrike" cap="none" dirty="0">
                  <a:ea typeface="DM Sans"/>
                  <a:cs typeface="DM Sans"/>
                  <a:sym typeface="DM Sans"/>
                </a:rPr>
                <a:t>Propojení s existujícími legislativními knihovnami Úřadu vlády, Poslanecké sněmovny a Senátu</a:t>
              </a:r>
              <a:endParaRPr sz="1600" b="0" i="0" u="none" strike="noStrike" cap="none" dirty="0">
                <a:ea typeface="DM Sans"/>
                <a:cs typeface="DM Sans"/>
                <a:sym typeface="DM San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dirty="0"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0" name="Google Shape;891;p68">
              <a:extLst>
                <a:ext uri="{FF2B5EF4-FFF2-40B4-BE49-F238E27FC236}">
                  <a16:creationId xmlns:a16="http://schemas.microsoft.com/office/drawing/2014/main" id="{6DB140FE-9448-067A-6450-9653CD4ADDB3}"/>
                </a:ext>
              </a:extLst>
            </p:cNvPr>
            <p:cNvSpPr txBox="1"/>
            <p:nvPr/>
          </p:nvSpPr>
          <p:spPr>
            <a:xfrm>
              <a:off x="7928641" y="1864870"/>
              <a:ext cx="2907153" cy="438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2400" b="1" i="0" u="sng" strike="noStrike" cap="none" dirty="0">
                  <a:solidFill>
                    <a:schemeClr val="accent1">
                      <a:lumMod val="75000"/>
                    </a:schemeClr>
                  </a:solidFill>
                  <a:ea typeface="DM Sans"/>
                  <a:cs typeface="DM Sans"/>
                  <a:sym typeface="DM Sans"/>
                </a:rPr>
                <a:t>Zveřejňování</a:t>
              </a:r>
              <a:endParaRPr sz="2400" u="sng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3" name="Google Shape;892;p68">
              <a:extLst>
                <a:ext uri="{FF2B5EF4-FFF2-40B4-BE49-F238E27FC236}">
                  <a16:creationId xmlns:a16="http://schemas.microsoft.com/office/drawing/2014/main" id="{D9AF6594-80EE-340D-31C5-249CD0C3BEBD}"/>
                </a:ext>
              </a:extLst>
            </p:cNvPr>
            <p:cNvSpPr txBox="1"/>
            <p:nvPr/>
          </p:nvSpPr>
          <p:spPr>
            <a:xfrm>
              <a:off x="7928643" y="2468690"/>
              <a:ext cx="2007961" cy="17927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600" b="0" i="0" u="none" strike="noStrike" cap="none" dirty="0">
                  <a:ea typeface="DM Sans"/>
                  <a:cs typeface="DM Sans"/>
                  <a:sym typeface="DM Sans"/>
                </a:rPr>
                <a:t>Zveřejňování návrhů ve všech fázích legislativního procesu ve strukturované podobě</a:t>
              </a:r>
              <a:endParaRPr lang="cs-CZ" sz="1600" b="0" i="0" u="none" strike="noStrike" cap="none" dirty="0">
                <a:ea typeface="DM Sans"/>
                <a:cs typeface="DM Sans"/>
                <a:sym typeface="DM San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cs-CZ" sz="1600" b="1" dirty="0">
                  <a:sym typeface="DM Sans"/>
                </a:rPr>
                <a:t>Transparentnost</a:t>
              </a:r>
              <a:endParaRPr sz="1600" b="1"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600" b="0" i="0" u="none" strike="noStrike" cap="none" dirty="0"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4" name="Google Shape;895;p68">
              <a:extLst>
                <a:ext uri="{FF2B5EF4-FFF2-40B4-BE49-F238E27FC236}">
                  <a16:creationId xmlns:a16="http://schemas.microsoft.com/office/drawing/2014/main" id="{58E5397B-A323-5BFF-82E9-5FF425F5C854}"/>
                </a:ext>
              </a:extLst>
            </p:cNvPr>
            <p:cNvSpPr txBox="1"/>
            <p:nvPr/>
          </p:nvSpPr>
          <p:spPr>
            <a:xfrm>
              <a:off x="10151625" y="2468690"/>
              <a:ext cx="1829392" cy="15465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600" b="0" i="0" u="none" strike="noStrike" cap="none" dirty="0">
                  <a:ea typeface="DM Sans"/>
                  <a:cs typeface="DM Sans"/>
                  <a:sym typeface="DM Sans"/>
                </a:rPr>
                <a:t>Tvorba v kontextu práva EU, terminologie právního řádu (CzechVoc)</a:t>
              </a:r>
              <a:endParaRPr sz="1600"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600" b="0" i="0" u="none" strike="noStrike" cap="none" dirty="0"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27" name="Google Shape;894;p68">
            <a:extLst>
              <a:ext uri="{FF2B5EF4-FFF2-40B4-BE49-F238E27FC236}">
                <a16:creationId xmlns:a16="http://schemas.microsoft.com/office/drawing/2014/main" id="{24C2A75A-1EDE-7853-F1F4-5752320885BC}"/>
              </a:ext>
            </a:extLst>
          </p:cNvPr>
          <p:cNvSpPr txBox="1"/>
          <p:nvPr/>
        </p:nvSpPr>
        <p:spPr>
          <a:xfrm>
            <a:off x="10133932" y="1864870"/>
            <a:ext cx="2907153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2400" b="1" i="0" u="sng" strike="noStrike" cap="none" dirty="0">
                <a:solidFill>
                  <a:schemeClr val="accent1">
                    <a:lumMod val="75000"/>
                  </a:schemeClr>
                </a:solidFill>
                <a:ea typeface="DM Sans"/>
                <a:cs typeface="DM Sans"/>
                <a:sym typeface="DM Sans"/>
              </a:rPr>
              <a:t>Kontext EU</a:t>
            </a:r>
            <a:endParaRPr sz="32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887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>
            <a:extLst>
              <a:ext uri="{FF2B5EF4-FFF2-40B4-BE49-F238E27FC236}">
                <a16:creationId xmlns:a16="http://schemas.microsoft.com/office/drawing/2014/main" id="{21364380-323F-4A72-A9F0-9BE6F5A42E8A}"/>
              </a:ext>
            </a:extLst>
          </p:cNvPr>
          <p:cNvSpPr/>
          <p:nvPr/>
        </p:nvSpPr>
        <p:spPr>
          <a:xfrm>
            <a:off x="-272142" y="697697"/>
            <a:ext cx="9120415" cy="801807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e-Legislativa</a:t>
            </a: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pic>
        <p:nvPicPr>
          <p:cNvPr id="30" name="Google Shape;805;p62">
            <a:extLst>
              <a:ext uri="{FF2B5EF4-FFF2-40B4-BE49-F238E27FC236}">
                <a16:creationId xmlns:a16="http://schemas.microsoft.com/office/drawing/2014/main" id="{52DF2603-B014-C698-37B9-9F3EE20869CF}"/>
              </a:ext>
            </a:extLst>
          </p:cNvPr>
          <p:cNvPicPr preferRelativeResize="0"/>
          <p:nvPr/>
        </p:nvPicPr>
        <p:blipFill rotWithShape="1">
          <a:blip r:embed="rId3" cstate="hqprint">
            <a:alphaModFix/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6629" y="5981701"/>
            <a:ext cx="1696729" cy="43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FE816EC-913A-4181-998F-9290B8EC85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9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35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>
            <a:extLst>
              <a:ext uri="{FF2B5EF4-FFF2-40B4-BE49-F238E27FC236}">
                <a16:creationId xmlns:a16="http://schemas.microsoft.com/office/drawing/2014/main" id="{21364380-323F-4A72-A9F0-9BE6F5A42E8A}"/>
              </a:ext>
            </a:extLst>
          </p:cNvPr>
          <p:cNvSpPr/>
          <p:nvPr/>
        </p:nvSpPr>
        <p:spPr>
          <a:xfrm>
            <a:off x="-272142" y="697697"/>
            <a:ext cx="9120415" cy="801807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e-Legislativa</a:t>
            </a: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pic>
        <p:nvPicPr>
          <p:cNvPr id="30" name="Google Shape;805;p62">
            <a:extLst>
              <a:ext uri="{FF2B5EF4-FFF2-40B4-BE49-F238E27FC236}">
                <a16:creationId xmlns:a16="http://schemas.microsoft.com/office/drawing/2014/main" id="{52DF2603-B014-C698-37B9-9F3EE20869CF}"/>
              </a:ext>
            </a:extLst>
          </p:cNvPr>
          <p:cNvPicPr preferRelativeResize="0"/>
          <p:nvPr/>
        </p:nvPicPr>
        <p:blipFill rotWithShape="1">
          <a:blip r:embed="rId3" cstate="hqprint">
            <a:alphaModFix/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6629" y="5981701"/>
            <a:ext cx="1696729" cy="43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31E1EAD-FA8A-4AD4-8B1A-E076674C50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0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83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2048</Words>
  <Application>Microsoft Office PowerPoint</Application>
  <PresentationFormat>Širokoúhlá obrazovka</PresentationFormat>
  <Paragraphs>259</Paragraphs>
  <Slides>37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Symbol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Hejnová Romana, Mgr., DiS.</dc:creator>
  <cp:lastModifiedBy>Zelenková Hana, Bc.</cp:lastModifiedBy>
  <cp:revision>77</cp:revision>
  <dcterms:created xsi:type="dcterms:W3CDTF">2023-11-24T16:07:12Z</dcterms:created>
  <dcterms:modified xsi:type="dcterms:W3CDTF">2024-07-24T14:12:18Z</dcterms:modified>
</cp:coreProperties>
</file>