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728" r:id="rId4"/>
    <p:sldMasterId id="2147483833" r:id="rId5"/>
  </p:sldMasterIdLst>
  <p:notesMasterIdLst>
    <p:notesMasterId r:id="rId84"/>
  </p:notesMasterIdLst>
  <p:handoutMasterIdLst>
    <p:handoutMasterId r:id="rId85"/>
  </p:handoutMasterIdLst>
  <p:sldIdLst>
    <p:sldId id="891" r:id="rId6"/>
    <p:sldId id="1573" r:id="rId7"/>
    <p:sldId id="2295" r:id="rId8"/>
    <p:sldId id="1827" r:id="rId9"/>
    <p:sldId id="2353" r:id="rId10"/>
    <p:sldId id="2509" r:id="rId11"/>
    <p:sldId id="2513" r:id="rId12"/>
    <p:sldId id="2514" r:id="rId13"/>
    <p:sldId id="2515" r:id="rId14"/>
    <p:sldId id="2516" r:id="rId15"/>
    <p:sldId id="2517" r:id="rId16"/>
    <p:sldId id="2519" r:id="rId17"/>
    <p:sldId id="2518" r:id="rId18"/>
    <p:sldId id="2351" r:id="rId19"/>
    <p:sldId id="2419" r:id="rId20"/>
    <p:sldId id="2526" r:id="rId21"/>
    <p:sldId id="2527" r:id="rId22"/>
    <p:sldId id="2531" r:id="rId23"/>
    <p:sldId id="2532" r:id="rId24"/>
    <p:sldId id="2528" r:id="rId25"/>
    <p:sldId id="2533" r:id="rId26"/>
    <p:sldId id="2534" r:id="rId27"/>
    <p:sldId id="2535" r:id="rId28"/>
    <p:sldId id="2537" r:id="rId29"/>
    <p:sldId id="2529" r:id="rId30"/>
    <p:sldId id="2538" r:id="rId31"/>
    <p:sldId id="2530" r:id="rId32"/>
    <p:sldId id="2358" r:id="rId33"/>
    <p:sldId id="2510" r:id="rId34"/>
    <p:sldId id="2549" r:id="rId35"/>
    <p:sldId id="2551" r:id="rId36"/>
    <p:sldId id="2556" r:id="rId37"/>
    <p:sldId id="2561" r:id="rId38"/>
    <p:sldId id="2564" r:id="rId39"/>
    <p:sldId id="2566" r:id="rId40"/>
    <p:sldId id="2567" r:id="rId41"/>
    <p:sldId id="2568" r:id="rId42"/>
    <p:sldId id="2570" r:id="rId43"/>
    <p:sldId id="2578" r:id="rId44"/>
    <p:sldId id="2579" r:id="rId45"/>
    <p:sldId id="2580" r:id="rId46"/>
    <p:sldId id="2581" r:id="rId47"/>
    <p:sldId id="2543" r:id="rId48"/>
    <p:sldId id="2582" r:id="rId49"/>
    <p:sldId id="2583" r:id="rId50"/>
    <p:sldId id="2585" r:id="rId51"/>
    <p:sldId id="2586" r:id="rId52"/>
    <p:sldId id="2511" r:id="rId53"/>
    <p:sldId id="2512" r:id="rId54"/>
    <p:sldId id="2539" r:id="rId55"/>
    <p:sldId id="2541" r:id="rId56"/>
    <p:sldId id="2540" r:id="rId57"/>
    <p:sldId id="2542" r:id="rId58"/>
    <p:sldId id="2544" r:id="rId59"/>
    <p:sldId id="2545" r:id="rId60"/>
    <p:sldId id="2546" r:id="rId61"/>
    <p:sldId id="2547" r:id="rId62"/>
    <p:sldId id="2548" r:id="rId63"/>
    <p:sldId id="2550" r:id="rId64"/>
    <p:sldId id="2552" r:id="rId65"/>
    <p:sldId id="2553" r:id="rId66"/>
    <p:sldId id="2554" r:id="rId67"/>
    <p:sldId id="2555" r:id="rId68"/>
    <p:sldId id="2557" r:id="rId69"/>
    <p:sldId id="2558" r:id="rId70"/>
    <p:sldId id="2559" r:id="rId71"/>
    <p:sldId id="2560" r:id="rId72"/>
    <p:sldId id="2562" r:id="rId73"/>
    <p:sldId id="2563" r:id="rId74"/>
    <p:sldId id="2565" r:id="rId75"/>
    <p:sldId id="2569" r:id="rId76"/>
    <p:sldId id="2571" r:id="rId77"/>
    <p:sldId id="2572" r:id="rId78"/>
    <p:sldId id="2573" r:id="rId79"/>
    <p:sldId id="2584" r:id="rId80"/>
    <p:sldId id="2574" r:id="rId81"/>
    <p:sldId id="2229" r:id="rId82"/>
    <p:sldId id="1337" r:id="rId83"/>
  </p:sldIdLst>
  <p:sldSz cx="12192000" cy="6858000"/>
  <p:notesSz cx="6797675" cy="9926638"/>
  <p:defaultTextStyle>
    <a:defPPr>
      <a:defRPr lang="de-DE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si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A41"/>
    <a:srgbClr val="0099CC"/>
    <a:srgbClr val="FF9900"/>
    <a:srgbClr val="FF9800"/>
    <a:srgbClr val="E4E4E4"/>
    <a:srgbClr val="E9E9E9"/>
    <a:srgbClr val="CDCDCD"/>
    <a:srgbClr val="E8E8E8"/>
    <a:srgbClr val="F3F3F3"/>
    <a:srgbClr val="FF6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268" y="264"/>
      </p:cViewPr>
      <p:guideLst>
        <p:guide orient="horz"/>
        <p:guide pos="6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notesMaster" Target="notesMasters/notesMaster1.xml"/><Relationship Id="rId89" Type="http://schemas.openxmlformats.org/officeDocument/2006/relationships/theme" Target="theme/theme1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2.xml"/><Relationship Id="rId90" Type="http://schemas.openxmlformats.org/officeDocument/2006/relationships/tableStyles" Target="tableStyles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presProps" Target="pres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z="1000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8D9CF-951F-4DB7-A66F-C025D3B84BF9}" type="datetimeFigureOut">
              <a:rPr lang="pl-PL" sz="1000" smtClean="0"/>
              <a:t>30.03.2025</a:t>
            </a:fld>
            <a:endParaRPr lang="pl-PL" sz="100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z="1000">
                <a:solidFill>
                  <a:srgbClr val="58595B"/>
                </a:solidFill>
              </a:rPr>
              <a:t>asseco.pl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FC140-D6D2-468F-97D6-897500CBF34B}" type="slidenum">
              <a:rPr lang="pl-PL" sz="900" smtClean="0"/>
              <a:t>‹#›</a:t>
            </a:fld>
            <a:endParaRPr lang="pl-PL" sz="900"/>
          </a:p>
        </p:txBody>
      </p:sp>
    </p:spTree>
    <p:extLst>
      <p:ext uri="{BB962C8B-B14F-4D97-AF65-F5344CB8AC3E}">
        <p14:creationId xmlns:p14="http://schemas.microsoft.com/office/powerpoint/2010/main" val="1179787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r>
              <a:rPr lang="pl-PL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4CEB447A-91AE-4BEF-8DAE-D1B3BDF93E14}" type="datetimeFigureOut">
              <a:rPr lang="pl-PL" smtClean="0"/>
              <a:pPr/>
              <a:t>30.03.2025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606" y="4714876"/>
            <a:ext cx="5438464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r>
              <a:rPr lang="pl-PL"/>
              <a:t>asseco.pl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/>
            </a:lvl1pPr>
          </a:lstStyle>
          <a:p>
            <a:fld id="{0C127573-7ADF-411A-9B23-EA9E8B4CF7A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630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141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81F7B-310B-6B01-12BF-BBF718EDE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438050-09E2-6FE5-439C-B99AF11102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2B2479-8ED7-E025-CCA2-5707F01C5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D362C-1584-0FBC-E874-FF2E335564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943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64B5F-E63D-DD8F-B95E-3F969E767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F78386-9FFB-B6FB-EE5C-1062D09628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F21982-38DB-52EF-0DEF-961D15BDE7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98D8C-0EEC-57D7-4202-F9B5F3A046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5919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37C9F-2ABA-B375-601C-4BE183779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6AF058-B734-1AD8-8CF3-9EE474862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E599D1-1AAE-9765-C54C-D01911F324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2DCB9-97AD-65E0-F22E-F111A3EBF6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5481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AD648-5645-24A0-E96A-78A2307A0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24DC7D-71DC-1032-3A69-BDBB21D471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4E2B99-F247-77C9-CB3C-FAE416A06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E4D94-4F48-5EEB-E6CA-5B4A3A4793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4801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26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1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5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5486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247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6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4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8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9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F7AEC4CB-953A-49D6-846F-CA73583081D9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BFA6ED9-A9D4-49D0-9AF8-077C41F70E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6B6CC05-6796-4D93-8463-98DD7687AF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1F00E6E-81E8-4BF1-B618-930C34EC3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A1BB1C4F-CA4D-4407-8C76-D524BBF875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09DBE43-341A-479B-A032-037E9463E44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004B23C-CB83-4AD0-A06B-D1C8D3B946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239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754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150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631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2996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311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54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495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20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83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57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640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07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48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566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86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0952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59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5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0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88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Pictures+text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rostokąt 44">
            <a:extLst>
              <a:ext uri="{FF2B5EF4-FFF2-40B4-BE49-F238E27FC236}">
                <a16:creationId xmlns:a16="http://schemas.microsoft.com/office/drawing/2014/main" id="{4CCBCACA-077E-4F5E-BA02-E16AA479B36C}"/>
              </a:ext>
            </a:extLst>
          </p:cNvPr>
          <p:cNvSpPr/>
          <p:nvPr userDrawn="1"/>
        </p:nvSpPr>
        <p:spPr bwMode="auto">
          <a:xfrm>
            <a:off x="6306782" y="2303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A842D55-AC9B-4BA0-8D2A-0DD1A862E40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306783" y="820"/>
            <a:ext cx="1976606" cy="1948467"/>
          </a:xfrm>
          <a:prstGeom prst="ellipse">
            <a:avLst/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3BFFAC6C-83F9-4110-9B41-662B2DB1B310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8C89D3CB-71EC-4796-98F8-39D0174F15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44480DB-B935-4232-8A0D-350BB42592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5CE5F792-C195-4525-B8F3-F7D99F9FAF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405C628B-3E6E-43A3-99E3-F3E76E57CB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FC369BA-5DED-47EF-A019-D261745C91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67DBC3E8-3F71-43AB-AEE7-FF91A5F972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</p:grpSp>
      <p:sp>
        <p:nvSpPr>
          <p:cNvPr id="31" name="Prostokąt 30">
            <a:extLst>
              <a:ext uri="{FF2B5EF4-FFF2-40B4-BE49-F238E27FC236}">
                <a16:creationId xmlns:a16="http://schemas.microsoft.com/office/drawing/2014/main" id="{13D274EA-DC76-4114-93F1-78D86C91FB9D}"/>
              </a:ext>
            </a:extLst>
          </p:cNvPr>
          <p:cNvSpPr/>
          <p:nvPr userDrawn="1"/>
        </p:nvSpPr>
        <p:spPr bwMode="auto">
          <a:xfrm>
            <a:off x="9243254" y="820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Symbol zastępczy tekstu 5">
            <a:extLst>
              <a:ext uri="{FF2B5EF4-FFF2-40B4-BE49-F238E27FC236}">
                <a16:creationId xmlns:a16="http://schemas.microsoft.com/office/drawing/2014/main" id="{4FE54921-81B9-4AB2-91F5-4C1122C1F1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90254" y="509751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21" name="Symbol zastępczy tekstu 5">
            <a:extLst>
              <a:ext uri="{FF2B5EF4-FFF2-40B4-BE49-F238E27FC236}">
                <a16:creationId xmlns:a16="http://schemas.microsoft.com/office/drawing/2014/main" id="{E999A348-65B7-4713-9EFC-6888558000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90253" y="1137325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FF0B5CDE-17EE-422E-B832-391D3B84729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243254" y="2303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3" name="Symbol zastępczy tekstu 5">
            <a:extLst>
              <a:ext uri="{FF2B5EF4-FFF2-40B4-BE49-F238E27FC236}">
                <a16:creationId xmlns:a16="http://schemas.microsoft.com/office/drawing/2014/main" id="{1ECD2B61-A279-4B75-940A-C119CABC4B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3782" y="2840193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4" name="Symbol zastępczy tekstu 5">
            <a:extLst>
              <a:ext uri="{FF2B5EF4-FFF2-40B4-BE49-F238E27FC236}">
                <a16:creationId xmlns:a16="http://schemas.microsoft.com/office/drawing/2014/main" id="{4198887C-1487-4078-97E4-50E1476071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781" y="3467766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1075132-5CF2-4404-B879-86F9DABFF31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6782" y="4607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71D3AC21-CCC2-494C-B313-8836178FAF14}"/>
              </a:ext>
            </a:extLst>
          </p:cNvPr>
          <p:cNvSpPr/>
          <p:nvPr userDrawn="1"/>
        </p:nvSpPr>
        <p:spPr bwMode="auto">
          <a:xfrm>
            <a:off x="9243254" y="4607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8" name="Symbol zastępczy tekstu 5">
            <a:extLst>
              <a:ext uri="{FF2B5EF4-FFF2-40B4-BE49-F238E27FC236}">
                <a16:creationId xmlns:a16="http://schemas.microsoft.com/office/drawing/2014/main" id="{BBC3513B-A593-4613-A468-F2A8269776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90254" y="5116897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9" name="Symbol zastępczy tekstu 5">
            <a:extLst>
              <a:ext uri="{FF2B5EF4-FFF2-40B4-BE49-F238E27FC236}">
                <a16:creationId xmlns:a16="http://schemas.microsoft.com/office/drawing/2014/main" id="{F39BFAB0-A9AD-48DA-80BA-ED0ACDE674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90253" y="5744470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35" name="Titelplatzhalter 1">
            <a:extLst>
              <a:ext uri="{FF2B5EF4-FFF2-40B4-BE49-F238E27FC236}">
                <a16:creationId xmlns:a16="http://schemas.microsoft.com/office/drawing/2014/main" id="{4237B39C-CD8A-4E03-844B-1EFB7EB37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5665257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EADC2224-0249-4C74-8089-BF7FEB16890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6630" y="2642437"/>
            <a:ext cx="5665257" cy="37718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19982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  <a:endParaRPr lang="pl-PL" noProof="0"/>
          </a:p>
        </p:txBody>
      </p:sp>
      <p:sp>
        <p:nvSpPr>
          <p:cNvPr id="33" name="Symbol zastępczy tekstu 5">
            <a:extLst>
              <a:ext uri="{FF2B5EF4-FFF2-40B4-BE49-F238E27FC236}">
                <a16:creationId xmlns:a16="http://schemas.microsoft.com/office/drawing/2014/main" id="{D63D5752-7A30-49FD-9D76-BF05C1F0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6630" y="2042637"/>
            <a:ext cx="5665257" cy="43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56DB827F-71F0-4B3D-A55C-E144020F617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6019B3A2-A2FC-4AFE-8F37-9B543384205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12B3C1CE-5BE6-4360-81FE-1908C976AE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16159897-A2A0-4044-B9B6-7CC3BC2F1EB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32A7652B-BAD6-4262-894E-6D2BF16AED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4" name="Grupa 33">
              <a:extLst>
                <a:ext uri="{FF2B5EF4-FFF2-40B4-BE49-F238E27FC236}">
                  <a16:creationId xmlns:a16="http://schemas.microsoft.com/office/drawing/2014/main" id="{FCBBE11C-72E3-4E14-A2F8-C72FAB1384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60" name="Prostokąt: zaokrąglone rogi 59">
                <a:extLst>
                  <a:ext uri="{FF2B5EF4-FFF2-40B4-BE49-F238E27FC236}">
                    <a16:creationId xmlns:a16="http://schemas.microsoft.com/office/drawing/2014/main" id="{994EFD76-064C-4F16-80FE-114210805BD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1" name="Prostokąt: zaokrąglone rogi 60">
                <a:extLst>
                  <a:ext uri="{FF2B5EF4-FFF2-40B4-BE49-F238E27FC236}">
                    <a16:creationId xmlns:a16="http://schemas.microsoft.com/office/drawing/2014/main" id="{E51A101D-D314-4BD3-A2B7-D9F5EA61144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11395339-3A44-4287-9C8F-54BEE60435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6" name="Grupa 35">
              <a:extLst>
                <a:ext uri="{FF2B5EF4-FFF2-40B4-BE49-F238E27FC236}">
                  <a16:creationId xmlns:a16="http://schemas.microsoft.com/office/drawing/2014/main" id="{EFF83353-BDAC-49D6-AA0B-EE7783CF4DE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57" name="Prostokąt: zaokrąglone rogi 56">
                <a:extLst>
                  <a:ext uri="{FF2B5EF4-FFF2-40B4-BE49-F238E27FC236}">
                    <a16:creationId xmlns:a16="http://schemas.microsoft.com/office/drawing/2014/main" id="{666917A8-00A4-42CF-94C0-D62B7CA30D5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8" name="Prostokąt: zaokrąglone rogi 57">
                <a:extLst>
                  <a:ext uri="{FF2B5EF4-FFF2-40B4-BE49-F238E27FC236}">
                    <a16:creationId xmlns:a16="http://schemas.microsoft.com/office/drawing/2014/main" id="{B6ED261D-1D62-4362-8148-8695FF11267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Prostokąt: zaokrąglone rogi 58">
                <a:extLst>
                  <a:ext uri="{FF2B5EF4-FFF2-40B4-BE49-F238E27FC236}">
                    <a16:creationId xmlns:a16="http://schemas.microsoft.com/office/drawing/2014/main" id="{A991CCB8-763A-4392-9097-BE85B0D0AF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7" name="Grupa 36">
              <a:extLst>
                <a:ext uri="{FF2B5EF4-FFF2-40B4-BE49-F238E27FC236}">
                  <a16:creationId xmlns:a16="http://schemas.microsoft.com/office/drawing/2014/main" id="{646A1E39-3457-42B7-8343-60E444FF1B16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54" name="Prostokąt: zaokrąglone rogi 53">
                <a:extLst>
                  <a:ext uri="{FF2B5EF4-FFF2-40B4-BE49-F238E27FC236}">
                    <a16:creationId xmlns:a16="http://schemas.microsoft.com/office/drawing/2014/main" id="{2861754D-9C1F-4EEF-8468-EE9A4970701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5" name="Prostokąt: zaokrąglone rogi 54">
                <a:extLst>
                  <a:ext uri="{FF2B5EF4-FFF2-40B4-BE49-F238E27FC236}">
                    <a16:creationId xmlns:a16="http://schemas.microsoft.com/office/drawing/2014/main" id="{9920F5C5-D2B1-47E9-9B24-CA815E7CA74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6" name="Prostokąt: zaokrąglone rogi 55">
                <a:extLst>
                  <a:ext uri="{FF2B5EF4-FFF2-40B4-BE49-F238E27FC236}">
                    <a16:creationId xmlns:a16="http://schemas.microsoft.com/office/drawing/2014/main" id="{60B71224-EFFD-46B0-B0BB-05BF5CE0E11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8" name="Grupa 37">
              <a:extLst>
                <a:ext uri="{FF2B5EF4-FFF2-40B4-BE49-F238E27FC236}">
                  <a16:creationId xmlns:a16="http://schemas.microsoft.com/office/drawing/2014/main" id="{7B4F205B-A268-4E98-880F-10F038CB9D9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51" name="Prostokąt: zaokrąglone rogi 50">
                <a:extLst>
                  <a:ext uri="{FF2B5EF4-FFF2-40B4-BE49-F238E27FC236}">
                    <a16:creationId xmlns:a16="http://schemas.microsoft.com/office/drawing/2014/main" id="{3CCA63E3-F70D-4128-B653-B624EEEC5FD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Prostokąt: zaokrąglone rogi 51">
                <a:extLst>
                  <a:ext uri="{FF2B5EF4-FFF2-40B4-BE49-F238E27FC236}">
                    <a16:creationId xmlns:a16="http://schemas.microsoft.com/office/drawing/2014/main" id="{20DF7EA7-EFF3-4505-A95C-FF15F9FD1F9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3" name="Prostokąt: zaokrąglone rogi 52">
                <a:extLst>
                  <a:ext uri="{FF2B5EF4-FFF2-40B4-BE49-F238E27FC236}">
                    <a16:creationId xmlns:a16="http://schemas.microsoft.com/office/drawing/2014/main" id="{78E7DEC5-4F09-4039-8B74-35D7CF5FAB4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9" name="Grupa 38">
              <a:extLst>
                <a:ext uri="{FF2B5EF4-FFF2-40B4-BE49-F238E27FC236}">
                  <a16:creationId xmlns:a16="http://schemas.microsoft.com/office/drawing/2014/main" id="{8A7CA7BD-0825-4CAC-8063-3D0487CA9AC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9C45E143-67CC-4D53-AB14-A7F368617EE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6F6095AD-F62D-44A3-B22E-42346E5267C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Prostokąt: zaokrąglone rogi 49">
                <a:extLst>
                  <a:ext uri="{FF2B5EF4-FFF2-40B4-BE49-F238E27FC236}">
                    <a16:creationId xmlns:a16="http://schemas.microsoft.com/office/drawing/2014/main" id="{8BFB3FA3-5EF3-4306-AB66-9CD8CA5DF2A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35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132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6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175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22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7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02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562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202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200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98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464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856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890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7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9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3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6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1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12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261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958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757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35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358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669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44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61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99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316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647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03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982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9631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98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5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8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754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4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06127CEB-A812-4212-948F-5D66FF69807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54DFE6C-2859-4287-8B57-918622BB5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8F0DDDDD-D8CA-4135-92B2-634D61B3DF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E1C6E25-2F30-4256-A78D-7E1B283982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7B312CA-D6CC-4035-8BBE-0EEE6FFA08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9EE6B87F-8F6A-437F-9754-C81C05AFF2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5306355-DC34-472C-8594-90847DEFA3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84E6639-D4A4-4059-B79E-19637E63B5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ED271922-1209-45A8-B90E-FDFB58A13937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4E487719-BF16-490A-A4C1-9562698E566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409B4843-664B-4D6D-880E-A8D26C46FF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CF395087-9BA9-46D6-8BE9-E288EFD1CA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0FBC3C4C-272B-4C49-9D04-A88CC6979DF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2DDF0A94-B0C9-49C1-8165-C0A400F0A9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CDEEB8D6-7DAD-4F23-B741-97CF170BEF9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16DEC528-FE25-46C1-99FB-C30957C6A25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1F4DC26F-4557-4F03-B8E6-9826821EA9D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C6DB4F1E-5466-4B90-A27A-5EE4B85E5AD4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0B88A4F3-B911-442F-922E-0D2310DA795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70D11194-3B61-4108-8848-B241EA6E223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0B33836D-4B8B-4903-B1CC-6C3BF980FFF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43F983EF-DB5E-442B-A9A8-7F6F2071A60A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26E73F32-E83D-49EF-B365-FB6CD7099D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1B0D34F8-2BC4-4E11-B158-A8F086FFD86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3FA2680-EF53-468D-8D53-83C207183C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9E0952D8-2307-4194-B688-886BD1C033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E9BF9026-2129-439A-BD61-A39CC99EF4C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5AE9A918-16E4-45E7-B7D1-53CEE14A63A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8CC3BACB-4FEB-4C37-B752-9446EFB3561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6D660E1A-FE89-4BAE-B88A-E3BB6143272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294F02E1-38DE-4A09-B730-DCDA08685FC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02028A31-D829-40E2-A342-F60724BDCFF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1EEF2A1-7083-4B84-A0FF-53127B92084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771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blac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3F654814-D3E8-41DA-95DE-8279B56F8AEA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252527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608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78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51E6BBAA-43BC-4FAB-98DA-AB6342A9DC7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32F8290F-A6C0-4E9E-805D-55B458BF1A62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DC4C76A-45AD-4115-B010-376C9EE560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800842E-19DE-4224-B9B8-EAFBE497D4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05F35EE-4290-4D23-8051-89F440286E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4B3BEC8-A70B-475E-AF52-5344632DA4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D593E09-4003-4E98-BA24-2840D720A3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D71485B4-98B2-4E47-A168-A664A0A3D7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bg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3CC59C6B-10A4-4177-A603-AA24087032B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7738D5-476B-46F5-B492-5996822B14B3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3D239051-385A-40EE-9A10-1EB4D2028C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BA363836-54F3-4843-8805-AD85C89A8FC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3" name="Prostokąt: zaokrąglone rogi 42">
                <a:extLst>
                  <a:ext uri="{FF2B5EF4-FFF2-40B4-BE49-F238E27FC236}">
                    <a16:creationId xmlns:a16="http://schemas.microsoft.com/office/drawing/2014/main" id="{2E57FCF9-DCEC-4DC6-8A1B-EFFF17E5022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60018FF5-8DEA-4A02-B3A7-664A637889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205F16A4-D54A-4F6E-8914-EB2E77D179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EB6C7518-30CB-4A87-B625-992F858045A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E052A8FD-96BB-4E0C-9FAB-887912CF309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255BCE9-7E4C-4E0E-87FD-EFBD63761B1E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9E71A754-07A6-4B78-9B37-00DC74F3DC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D3AC49DF-33F8-4F5A-9056-FFB0EBF425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3DE9008F-AAF0-46A0-80F4-90FC2FC7DD2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1C4810F3-CFD1-4B4C-A8C1-8D44B33B0EF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D9F34ED2-CD1A-4F41-9995-A7EBDA0E6DC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675B9039-B5DD-4E26-A665-8A2F7B74818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D390D4BB-930F-46B8-9B4C-22BD51714C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84CCF9CA-3BB1-4F45-B592-D6A4BA48002A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B960E191-E237-428C-A0E2-28930A48543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098190DD-930D-4D51-BC8E-4650D6F468E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F9D05BAE-129A-4302-9E89-4D4151F536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5" name="Grupa 24">
              <a:extLst>
                <a:ext uri="{FF2B5EF4-FFF2-40B4-BE49-F238E27FC236}">
                  <a16:creationId xmlns:a16="http://schemas.microsoft.com/office/drawing/2014/main" id="{511392DF-CCB1-4D13-89B7-A47654AD9599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D00BA1F-5D29-45B7-BDA8-F269C6E2FB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04B722D9-41D0-4E7B-88E1-53E17A8B86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5DC7F00B-05A9-452A-A0DA-6641A0EB338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608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769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slideLayout" Target="../slideLayouts/slideLayout83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43" Type="http://schemas.openxmlformats.org/officeDocument/2006/relationships/slideLayout" Target="../slideLayouts/slideLayout84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2592DCF-9C94-E63A-906E-4E841192EF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14321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72" r:id="rId2"/>
    <p:sldLayoutId id="2147483812" r:id="rId3"/>
    <p:sldLayoutId id="2147483762" r:id="rId4"/>
    <p:sldLayoutId id="2147483813" r:id="rId5"/>
    <p:sldLayoutId id="2147483731" r:id="rId6"/>
    <p:sldLayoutId id="2147483732" r:id="rId7"/>
    <p:sldLayoutId id="2147483749" r:id="rId8"/>
    <p:sldLayoutId id="2147483743" r:id="rId9"/>
    <p:sldLayoutId id="2147483792" r:id="rId10"/>
    <p:sldLayoutId id="2147483802" r:id="rId11"/>
    <p:sldLayoutId id="2147483793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770" r:id="rId19"/>
    <p:sldLayoutId id="2147483800" r:id="rId20"/>
    <p:sldLayoutId id="2147483798" r:id="rId21"/>
    <p:sldLayoutId id="2147483820" r:id="rId22"/>
    <p:sldLayoutId id="2147483803" r:id="rId23"/>
    <p:sldLayoutId id="2147483787" r:id="rId24"/>
    <p:sldLayoutId id="2147483815" r:id="rId25"/>
    <p:sldLayoutId id="2147483814" r:id="rId26"/>
    <p:sldLayoutId id="2147483816" r:id="rId27"/>
    <p:sldLayoutId id="2147483819" r:id="rId28"/>
    <p:sldLayoutId id="2147483817" r:id="rId29"/>
    <p:sldLayoutId id="2147483818" r:id="rId30"/>
    <p:sldLayoutId id="2147483806" r:id="rId31"/>
    <p:sldLayoutId id="2147483804" r:id="rId32"/>
    <p:sldLayoutId id="2147483805" r:id="rId33"/>
    <p:sldLayoutId id="2147483801" r:id="rId34"/>
    <p:sldLayoutId id="2147483827" r:id="rId35"/>
    <p:sldLayoutId id="2147483828" r:id="rId36"/>
    <p:sldLayoutId id="2147483829" r:id="rId37"/>
    <p:sldLayoutId id="2147483830" r:id="rId38"/>
    <p:sldLayoutId id="2147483831" r:id="rId39"/>
    <p:sldLayoutId id="2147483832" r:id="rId40"/>
    <p:sldLayoutId id="2147483887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8680438-74B5-696A-3C67-F307A968EA0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09242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  <p:sldLayoutId id="2147483851" r:id="rId18"/>
    <p:sldLayoutId id="2147483852" r:id="rId19"/>
    <p:sldLayoutId id="2147483853" r:id="rId20"/>
    <p:sldLayoutId id="2147483854" r:id="rId21"/>
    <p:sldLayoutId id="2147483855" r:id="rId22"/>
    <p:sldLayoutId id="2147483856" r:id="rId23"/>
    <p:sldLayoutId id="2147483857" r:id="rId24"/>
    <p:sldLayoutId id="2147483858" r:id="rId25"/>
    <p:sldLayoutId id="2147483859" r:id="rId26"/>
    <p:sldLayoutId id="2147483860" r:id="rId27"/>
    <p:sldLayoutId id="2147483861" r:id="rId28"/>
    <p:sldLayoutId id="2147483862" r:id="rId29"/>
    <p:sldLayoutId id="2147483863" r:id="rId30"/>
    <p:sldLayoutId id="2147483864" r:id="rId31"/>
    <p:sldLayoutId id="2147483865" r:id="rId32"/>
    <p:sldLayoutId id="2147483866" r:id="rId33"/>
    <p:sldLayoutId id="2147483867" r:id="rId34"/>
    <p:sldLayoutId id="2147483868" r:id="rId35"/>
    <p:sldLayoutId id="2147483869" r:id="rId36"/>
    <p:sldLayoutId id="2147483870" r:id="rId37"/>
    <p:sldLayoutId id="2147483871" r:id="rId38"/>
    <p:sldLayoutId id="2147483872" r:id="rId39"/>
    <p:sldLayoutId id="2147483873" r:id="rId40"/>
    <p:sldLayoutId id="2147483874" r:id="rId41"/>
    <p:sldLayoutId id="2147483875" r:id="rId42"/>
    <p:sldLayoutId id="2147483876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.e-sbirka.cz/" TargetMode="External"/><Relationship Id="rId3" Type="http://schemas.openxmlformats.org/officeDocument/2006/relationships/hyperlink" Target="https://test.e-legislativa.cz/" TargetMode="External"/><Relationship Id="rId7" Type="http://schemas.openxmlformats.org/officeDocument/2006/relationships/hyperlink" Target="https://www.e-legislativa.cz/portal/domu" TargetMode="External"/><Relationship Id="rId2" Type="http://schemas.openxmlformats.org/officeDocument/2006/relationships/hyperlink" Target="https://test-portal.e-legislativa.cz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ortal.e-legislativa.cz/portal/domu" TargetMode="External"/><Relationship Id="rId5" Type="http://schemas.openxmlformats.org/officeDocument/2006/relationships/hyperlink" Target="https://test.e-sbirka.cz/" TargetMode="External"/><Relationship Id="rId4" Type="http://schemas.openxmlformats.org/officeDocument/2006/relationships/hyperlink" Target="https://test-portal.e-sbirka.cz/" TargetMode="External"/><Relationship Id="rId9" Type="http://schemas.openxmlformats.org/officeDocument/2006/relationships/hyperlink" Target="https://www.e-sbirka.cz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B24ED19-162C-4112-A35A-7C45978A11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5850" y="2583931"/>
            <a:ext cx="10593786" cy="1981028"/>
          </a:xfrm>
        </p:spPr>
        <p:txBody>
          <a:bodyPr vert="horz" lIns="0" tIns="0" rIns="0" bIns="0" rtlCol="0" anchor="t">
            <a:normAutofit/>
          </a:bodyPr>
          <a:lstStyle/>
          <a:p>
            <a:endParaRPr lang="cs-CZ" sz="1800">
              <a:solidFill>
                <a:srgbClr val="000000"/>
              </a:solidFill>
            </a:endParaRP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r>
              <a:rPr lang="cs-CZ" sz="1400"/>
              <a:t>Praha</a:t>
            </a:r>
            <a:r>
              <a:rPr lang="cs-CZ" sz="1400">
                <a:solidFill>
                  <a:srgbClr val="000000"/>
                </a:solidFill>
              </a:rPr>
              <a:t>, 18.2.2025</a:t>
            </a:r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2CE9982-D571-436E-BDF3-4122DFC1D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1" y="813695"/>
            <a:ext cx="10593786" cy="612527"/>
          </a:xfrm>
        </p:spPr>
        <p:txBody>
          <a:bodyPr>
            <a:noAutofit/>
          </a:bodyPr>
          <a:lstStyle/>
          <a:p>
            <a:r>
              <a:rPr lang="cs-CZ" sz="6600" b="0">
                <a:solidFill>
                  <a:schemeClr val="tx1"/>
                </a:solidFill>
              </a:rPr>
              <a:t>Akademie e-Legislativy</a:t>
            </a:r>
            <a:br>
              <a:rPr lang="cs-CZ" sz="6600" b="0">
                <a:solidFill>
                  <a:schemeClr val="tx1"/>
                </a:solidFill>
              </a:rPr>
            </a:br>
            <a:r>
              <a:rPr lang="cs-CZ" sz="6600" b="0">
                <a:solidFill>
                  <a:schemeClr val="tx1"/>
                </a:solidFill>
              </a:rPr>
              <a:t>Blok 2</a:t>
            </a:r>
            <a:endParaRPr lang="en-US" sz="6600" b="0" dirty="0">
              <a:solidFill>
                <a:schemeClr val="tx1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3D9D6DD-955D-49B4-A03F-8D3DD4C367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24324" b="243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150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BA331-63C0-CB1D-FFF6-7EE539CFA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CFBBD4-ADBE-A2A1-6DF7-DE86B8D77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D720DE-9CB4-45B0-8B74-3016E59F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34CBBAB-2075-F0BE-F262-F07FDE239E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D8911C-625D-A8A0-17FA-56B6109C7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62A8D-8063-C420-9053-229E9C9B9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- uživatel může vytvářet novelizační body, zde novelizace pravidelné tabulky, kde je systém schopen přesně identifikovat buňku.</a:t>
            </a:r>
            <a:endParaRPr lang="cs-CZ"/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7" name="Obrázek 6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42080EF0-C51A-B3C2-B4FC-DA8297569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17" y="2456523"/>
            <a:ext cx="7497380" cy="4073297"/>
          </a:xfrm>
          <a:prstGeom prst="rect">
            <a:avLst/>
          </a:prstGeom>
        </p:spPr>
      </p:pic>
      <p:pic>
        <p:nvPicPr>
          <p:cNvPr id="9" name="Obrázek 8" descr="Obsah obrázku text, snímek obrazovky, software, displej&#10;&#10;Obsah vygenerovaný umělou inteligencí může být nesprávný.">
            <a:extLst>
              <a:ext uri="{FF2B5EF4-FFF2-40B4-BE49-F238E27FC236}">
                <a16:creationId xmlns:a16="http://schemas.microsoft.com/office/drawing/2014/main" id="{19421E58-586D-3CA2-B9D1-DF50A942B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411" y="2457559"/>
            <a:ext cx="3148834" cy="324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89813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38EB-5F41-A1C8-D9BB-FCF4EB5E9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8A5E257-6649-54D8-1E25-08CB51E52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878F4A-66E7-CB5F-F87E-19D5D147B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632B736-DF90-1B42-7E70-8DD95BBA17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C8E64C-C3D1-72CC-76D4-DF7162C8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9FBF9-EFB1-01BE-1D7C-47FDD1ED5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– tabulky, kde se vyskytují sloučené buňky lze novelizovat pouze novelizační instrukcí "zní"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6" name="Obrázek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5CC4CAA6-09CA-6625-0E7B-82595C4FB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86" y="2487229"/>
            <a:ext cx="6901794" cy="3845473"/>
          </a:xfrm>
          <a:prstGeom prst="rect">
            <a:avLst/>
          </a:prstGeom>
        </p:spPr>
      </p:pic>
      <p:pic>
        <p:nvPicPr>
          <p:cNvPr id="7" name="Obrázek 6" descr="Obsah obrázku text, snímek obrazovky, displej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5F6B2A71-A51D-AA5F-194E-676B848B1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480" y="2488105"/>
            <a:ext cx="3413454" cy="350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0136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32D5C-5289-B318-12C5-3893A34D6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B06D5B-243A-8D13-7579-6971200E1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A238F5-31FF-5EA8-50FE-EC670EC3B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E0F3326-D6E7-65FF-C8B7-6806856026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44A31BE-B3F5-9E09-1F88-5A016756F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F2D98-B6F0-5DAA-C398-7B06B60E7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– novelizovat lze i vzorec</a:t>
            </a:r>
            <a:endParaRPr lang="cs-CZ"/>
          </a:p>
        </p:txBody>
      </p:sp>
      <p:pic>
        <p:nvPicPr>
          <p:cNvPr id="6" name="Obrázek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E297154C-3F2A-43CE-09C5-CADE2EEA3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17" y="2268058"/>
            <a:ext cx="7234518" cy="388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3697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A8DFC-6536-641F-905F-3DA79532E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7E7E80-6F75-F2B8-6355-D0D40A1DC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428709-0C74-ECCD-7EE9-63E3F99D6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7CD45F7-C686-64CE-002C-370CA25EBA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40AD902-26CD-A3C6-6836-237F43229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CAF0E-49C0-9F50-7C11-48FA0067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– po aktualizaci generovaného obsahu se vytvoří v přepisu novelizační body</a:t>
            </a:r>
            <a:endParaRPr lang="cs-CZ"/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6" name="Obrázek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70C6D120-C870-6197-0E67-3B88B6AB9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16" y="2184640"/>
            <a:ext cx="7856484" cy="435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6799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BA87B-9AA5-FDA8-7E47-E70C609B2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6C19FA1-F92A-561B-FF6D-74C7AAFE6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86589A7A-D7E2-BC0B-FBB0-7132F81240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C72991A-346A-BF04-3D00-EA35DA9F4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7750595" cy="792675"/>
          </a:xfrm>
        </p:spPr>
        <p:txBody>
          <a:bodyPr>
            <a:noAutofit/>
          </a:bodyPr>
          <a:lstStyle/>
          <a:p>
            <a:r>
              <a:rPr lang="cs-CZ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Celex</a:t>
            </a:r>
            <a:r>
              <a:rPr lang="cs-CZ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cs-CZ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(rozdílové a srovnávací tabulky)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582454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842C2-E1E1-85A3-B439-3C29461FB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0A57F8-AB6A-F28D-CF55-2ACBDD71D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6F07E3-E8C6-5F9B-112A-09E18CFA0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F92EB1B-5ED9-80AD-75CF-30B7617BB2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11FF78-5F3B-16FE-63D8-109FBA89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>
                <a:ea typeface="Calibri"/>
                <a:cs typeface="Calibri"/>
              </a:rPr>
              <a:t>Celex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33942A-705D-7743-F619-5BA1A83E8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Font typeface="+mj-lt"/>
              <a:buAutoNum type="arabicPeriod"/>
            </a:pPr>
            <a:r>
              <a:rPr lang="cs-CZ" sz="1800">
                <a:ea typeface="Calibri"/>
                <a:cs typeface="Calibri"/>
              </a:rPr>
              <a:t>Přidat Souvislost EU</a:t>
            </a:r>
          </a:p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Vyhledat právní předpis z </a:t>
            </a:r>
            <a:r>
              <a:rPr lang="cs-CZ" sz="1800" err="1">
                <a:ea typeface="Calibri"/>
                <a:cs typeface="Calibri"/>
              </a:rPr>
              <a:t>EURLexu</a:t>
            </a:r>
            <a:endParaRPr lang="cs-CZ" sz="1800">
              <a:ea typeface="Calibri"/>
              <a:cs typeface="Calibri"/>
            </a:endParaRPr>
          </a:p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Vložit vazbu </a:t>
            </a:r>
            <a:r>
              <a:rPr lang="cs-CZ" sz="1800" err="1">
                <a:ea typeface="Calibri"/>
                <a:cs typeface="Calibri"/>
              </a:rPr>
              <a:t>celex</a:t>
            </a:r>
            <a:r>
              <a:rPr lang="cs-CZ" sz="1800">
                <a:ea typeface="Calibri"/>
                <a:cs typeface="Calibri"/>
              </a:rPr>
              <a:t> na fragment</a:t>
            </a:r>
          </a:p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Vygenerovat </a:t>
            </a:r>
            <a:r>
              <a:rPr lang="cs-CZ" sz="1800" err="1">
                <a:ea typeface="Calibri"/>
                <a:cs typeface="Calibri"/>
              </a:rPr>
              <a:t>Rozdílovú</a:t>
            </a:r>
            <a:r>
              <a:rPr lang="cs-CZ" sz="1800">
                <a:ea typeface="Calibri"/>
                <a:cs typeface="Calibri"/>
              </a:rPr>
              <a:t> tabulku</a:t>
            </a:r>
          </a:p>
          <a:p>
            <a:pPr marL="323850" indent="-323850">
              <a:buAutoNum type="arabicPeriod"/>
            </a:pPr>
            <a:r>
              <a:rPr lang="cs-CZ" sz="1800" err="1">
                <a:ea typeface="Calibri"/>
                <a:cs typeface="Calibri"/>
              </a:rPr>
              <a:t>Srovavací</a:t>
            </a:r>
            <a:r>
              <a:rPr lang="cs-CZ" sz="1800">
                <a:ea typeface="Calibri"/>
                <a:cs typeface="Calibri"/>
              </a:rPr>
              <a:t> tabulka se </a:t>
            </a:r>
            <a:r>
              <a:rPr lang="cs-CZ" sz="1800" err="1">
                <a:ea typeface="Calibri"/>
                <a:cs typeface="Calibri"/>
              </a:rPr>
              <a:t>vkláda</a:t>
            </a:r>
            <a:r>
              <a:rPr lang="cs-CZ" sz="1800">
                <a:ea typeface="Calibri"/>
                <a:cs typeface="Calibri"/>
              </a:rPr>
              <a:t> jako </a:t>
            </a:r>
            <a:r>
              <a:rPr lang="cs-CZ" sz="1800" err="1">
                <a:ea typeface="Calibri"/>
                <a:cs typeface="Calibri"/>
              </a:rPr>
              <a:t>pdf</a:t>
            </a:r>
            <a:r>
              <a:rPr lang="cs-CZ" sz="1800">
                <a:ea typeface="Calibri"/>
                <a:cs typeface="Calibri"/>
              </a:rPr>
              <a:t> soubor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356366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B142C-C7D3-C678-40C2-94AEDEF20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6E34FC6-BBBD-E37C-CB4F-3D9C3FFC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0E04A4-BB14-1DA2-369E-157FE232B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26C150-5FB4-E77F-66A1-E9AC1812C5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28A891-FC3C-906E-F933-877D5DC07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1.Přidat Souvislost EU</a:t>
            </a:r>
          </a:p>
        </p:txBody>
      </p:sp>
      <p:pic>
        <p:nvPicPr>
          <p:cNvPr id="6" name="Zástupný obsah 5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0A1CE74E-D598-162B-0EE4-578723792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1911" y="1895475"/>
            <a:ext cx="7412725" cy="4076999"/>
          </a:xfrm>
        </p:spPr>
      </p:pic>
    </p:spTree>
    <p:extLst>
      <p:ext uri="{BB962C8B-B14F-4D97-AF65-F5344CB8AC3E}">
        <p14:creationId xmlns:p14="http://schemas.microsoft.com/office/powerpoint/2010/main" val="386275627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94BAE-3045-DA8B-46E1-005103E97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0D5C1F-9E70-0B58-9504-544D606AF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4C5FB9-5E83-10CF-5F64-FCA489A34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0273000-8154-D420-92DA-B196336248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C90840-0CAE-B9EE-09BB-0E25B004D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2. Vyhledat právní předpis z </a:t>
            </a:r>
            <a:r>
              <a:rPr lang="cs-CZ" err="1"/>
              <a:t>EURLexu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9" name="Zástupný obsah 8" descr="Obsah obrázku text, snímek obrazovky, software, počítač&#10;&#10;Obsah vygenerovaný umělou inteligencí může být nesprávný.">
            <a:extLst>
              <a:ext uri="{FF2B5EF4-FFF2-40B4-BE49-F238E27FC236}">
                <a16:creationId xmlns:a16="http://schemas.microsoft.com/office/drawing/2014/main" id="{30B10EE7-FFDF-2599-EEF4-F84E630814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4092" y="1556924"/>
            <a:ext cx="10185731" cy="4673538"/>
          </a:xfrm>
        </p:spPr>
      </p:pic>
    </p:spTree>
    <p:extLst>
      <p:ext uri="{BB962C8B-B14F-4D97-AF65-F5344CB8AC3E}">
        <p14:creationId xmlns:p14="http://schemas.microsoft.com/office/powerpoint/2010/main" val="269677655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8670F-02E8-4E7E-A9B5-AAEB3B269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51A5C2-B442-4C8C-19E9-82A329B57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CEEEED-0382-5EF1-BB90-79CB6545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BF07DC-3AB4-5B8B-5BF3-F2FEA3EBF3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6005C0-1734-6A94-615F-908C55A17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2. Vyhledat právní předpis z </a:t>
            </a:r>
            <a:r>
              <a:rPr lang="cs-CZ" err="1"/>
              <a:t>EURLexu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7" name="Zástupný obsah 6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17DA543F-FF70-74B1-99E0-5B53F9AD5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1751" y="1716077"/>
            <a:ext cx="9005560" cy="4178669"/>
          </a:xfrm>
        </p:spPr>
      </p:pic>
    </p:spTree>
    <p:extLst>
      <p:ext uri="{BB962C8B-B14F-4D97-AF65-F5344CB8AC3E}">
        <p14:creationId xmlns:p14="http://schemas.microsoft.com/office/powerpoint/2010/main" val="200636134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3C1DC-F515-AD95-6292-893616D62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B5B42C-66C3-21A8-60B0-1B3DD353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3A1E48-EE2A-6820-C27C-50FBFA99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0D17ECE-AFAF-9492-FB14-248573C42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C7CB7EB-63CE-DC78-78FB-B35F4458D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2. Vyhledat právní předpis z </a:t>
            </a:r>
            <a:r>
              <a:rPr lang="cs-CZ" err="1"/>
              <a:t>EURLexu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8" name="Obrázek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14A2E0A2-536D-E4A6-0910-DBF396157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682" y="1714148"/>
            <a:ext cx="9608635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229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D468FC-5A1F-4D93-9266-BF44BB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44A9715-BFBD-4CD0-B460-B81896994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AD50B7D-FE5C-4529-8057-8AD9C6AA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Úvod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6998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5A860-2E7C-3367-3FB2-1F142FAAA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AF81E5-B756-5BEE-3CFF-3F48ECB34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2647FA-7D6E-234A-14AA-5ECAC0F1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15CE4AC-A793-C811-F494-33483A1FFE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B1874F-7588-5C1F-462C-86253DA76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3. Vložit vazbu </a:t>
            </a:r>
            <a:r>
              <a:rPr lang="cs-CZ" err="1"/>
              <a:t>celex</a:t>
            </a:r>
            <a:r>
              <a:rPr lang="cs-CZ"/>
              <a:t> na fragment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6" name="Zástupný obsah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0FFD8BCB-0A4D-8660-52DC-73D81B556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2409" y="1895475"/>
            <a:ext cx="8811729" cy="4076999"/>
          </a:xfrm>
        </p:spPr>
      </p:pic>
    </p:spTree>
    <p:extLst>
      <p:ext uri="{BB962C8B-B14F-4D97-AF65-F5344CB8AC3E}">
        <p14:creationId xmlns:p14="http://schemas.microsoft.com/office/powerpoint/2010/main" val="477794874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BB18B-F525-CAFF-9D35-5364904BB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76A147A-2042-2A91-C2BE-F34B2B326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6F2D57-8F95-EA94-0B63-1AC315173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23772F9-8C19-65D8-C012-B0BA0FEFC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7CC2234-F1B6-130F-0931-DB04677E2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3. Vložit vazbu </a:t>
            </a:r>
            <a:r>
              <a:rPr lang="cs-CZ" err="1"/>
              <a:t>celex</a:t>
            </a:r>
            <a:r>
              <a:rPr lang="cs-CZ"/>
              <a:t> na fragment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8" name="Obrázek 7" descr="Obsah obrázku text, snímek obrazovky, software, displej&#10;&#10;Obsah vygenerovaný umělou inteligencí může být nesprávný.">
            <a:extLst>
              <a:ext uri="{FF2B5EF4-FFF2-40B4-BE49-F238E27FC236}">
                <a16:creationId xmlns:a16="http://schemas.microsoft.com/office/drawing/2014/main" id="{44222230-7B83-55F1-824E-1CBAB8F08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073" y="1650284"/>
            <a:ext cx="9320561" cy="431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970266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63036-3451-2A15-E6C1-2D9CBF9B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22112B-9702-95EB-4748-8136CFD3B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E74917-50D2-C217-EB76-7641CCFB4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57AC559-336E-0F05-11AA-A5A141290D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2570673-3F8D-DE13-582D-79FF42725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3. Vložit vazbu </a:t>
            </a:r>
            <a:r>
              <a:rPr lang="cs-CZ" err="1"/>
              <a:t>celex</a:t>
            </a:r>
            <a:r>
              <a:rPr lang="cs-CZ"/>
              <a:t> na fragment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8" name="Obrázek 7" descr="Obsah obrázku text, snímek obrazovky, software, displej&#10;&#10;Obsah vygenerovaný umělou inteligencí může být nesprávný.">
            <a:extLst>
              <a:ext uri="{FF2B5EF4-FFF2-40B4-BE49-F238E27FC236}">
                <a16:creationId xmlns:a16="http://schemas.microsoft.com/office/drawing/2014/main" id="{FD20EEAA-B1FA-A9EA-6740-28C646DFB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073" y="1650284"/>
            <a:ext cx="9320561" cy="431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7739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D56AA-4745-0036-236E-5954967C9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2706D1-8A47-7DE7-AA7F-66BE27370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EABEB7-BF85-C1EC-5B4B-9EBD6527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B36F563-E20A-2CB5-26F8-55CBBD3B7A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B62461-06DD-7727-1BFE-37BF4DC27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3. Vložit vazbu </a:t>
            </a:r>
            <a:r>
              <a:rPr lang="cs-CZ" err="1"/>
              <a:t>celex</a:t>
            </a:r>
            <a:r>
              <a:rPr lang="cs-CZ"/>
              <a:t> na fragment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2C62C64-22C9-CC0A-7156-F7C9D70F5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048" y="1548372"/>
            <a:ext cx="9785196" cy="449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86519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40264-B5E6-983C-B777-1BFAF7F56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0E23568-103F-217A-46E9-6858134CF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5A83A4-DC6C-8B2E-47C3-A150E57D3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57B1BB8-21E4-AA7A-9A53-988B06E56E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151424F-36C4-4E30-C0D8-FABAE287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3. Vložit vazbu </a:t>
            </a:r>
            <a:r>
              <a:rPr lang="cs-CZ" err="1"/>
              <a:t>celex</a:t>
            </a:r>
            <a:r>
              <a:rPr lang="cs-CZ"/>
              <a:t> na fragment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6" name="Obrázek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B2586AD5-45DF-B5AD-0473-7FDA0956F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125" y="1648173"/>
            <a:ext cx="9833750" cy="450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0568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1C8A1-5D5A-5530-8934-80F0F18FB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5DF77E-4E70-495E-1D69-F874F4FBF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5E141F-9EFE-3DEF-CC19-A5E86C6F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6185F8A-3913-C905-D32E-56A16C3130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1AF8C4-1F50-1643-8D13-FA667C940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4. Vygenerovat </a:t>
            </a:r>
            <a:r>
              <a:rPr lang="cs-CZ" err="1"/>
              <a:t>Rozdílovú</a:t>
            </a:r>
            <a:r>
              <a:rPr lang="cs-CZ"/>
              <a:t> tabulku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6" name="Zástupný obsah 5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924CC7A8-7715-669E-0041-01F091C07C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261" y="1644573"/>
            <a:ext cx="10491024" cy="4365072"/>
          </a:xfrm>
        </p:spPr>
      </p:pic>
    </p:spTree>
    <p:extLst>
      <p:ext uri="{BB962C8B-B14F-4D97-AF65-F5344CB8AC3E}">
        <p14:creationId xmlns:p14="http://schemas.microsoft.com/office/powerpoint/2010/main" val="2156925693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09DDE-8855-2553-5FD8-BD21F29EB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21197E6-4CC2-7374-2E9E-51442E818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C1C120-8D10-A92A-AE81-F0CBE9C48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4FC0D48-1471-295E-26C9-4EF9C3C947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207E00-03CF-9106-55D7-342266542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4. Vygenerovat </a:t>
            </a:r>
            <a:r>
              <a:rPr lang="cs-CZ" err="1"/>
              <a:t>Rozdílovú</a:t>
            </a:r>
            <a:r>
              <a:rPr lang="cs-CZ"/>
              <a:t> tabulku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8" name="Zástupný obsah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8FE17F84-EBC7-A47E-4657-89DE5388D6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7605" y="1645640"/>
            <a:ext cx="8150634" cy="4654079"/>
          </a:xfrm>
        </p:spPr>
      </p:pic>
    </p:spTree>
    <p:extLst>
      <p:ext uri="{BB962C8B-B14F-4D97-AF65-F5344CB8AC3E}">
        <p14:creationId xmlns:p14="http://schemas.microsoft.com/office/powerpoint/2010/main" val="2932570916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C7063-EED4-EAB7-8F93-65CEB113B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1AC177-AB76-34C8-ACC7-9952E13F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1DAF50-2072-B735-BF49-AAA0F0DD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8DA5FDE-BF27-16FD-4E16-EF64CCAABE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4DB36A-6F2D-F482-6073-AF6C1DC9E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 fontScale="90000"/>
          </a:bodyPr>
          <a:lstStyle/>
          <a:p>
            <a:r>
              <a:rPr lang="cs-CZ" err="1"/>
              <a:t>Celex</a:t>
            </a:r>
            <a:r>
              <a:rPr lang="cs-CZ"/>
              <a:t> – 5. </a:t>
            </a:r>
            <a:r>
              <a:rPr lang="cs-CZ" err="1"/>
              <a:t>Srovavací</a:t>
            </a:r>
            <a:r>
              <a:rPr lang="cs-CZ"/>
              <a:t> tabulka se </a:t>
            </a:r>
            <a:r>
              <a:rPr lang="cs-CZ" err="1"/>
              <a:t>vkláda</a:t>
            </a:r>
            <a:r>
              <a:rPr lang="cs-CZ"/>
              <a:t> jako .</a:t>
            </a:r>
            <a:r>
              <a:rPr lang="cs-CZ" err="1"/>
              <a:t>docx</a:t>
            </a:r>
            <a:r>
              <a:rPr lang="cs-CZ"/>
              <a:t> soubor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6" name="Zástupný obsah 5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5F9EDCB-9639-6FE2-8CED-B56126AFE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8034" y="1895475"/>
            <a:ext cx="9340478" cy="4076999"/>
          </a:xfrm>
        </p:spPr>
      </p:pic>
    </p:spTree>
    <p:extLst>
      <p:ext uri="{BB962C8B-B14F-4D97-AF65-F5344CB8AC3E}">
        <p14:creationId xmlns:p14="http://schemas.microsoft.com/office/powerpoint/2010/main" val="832392990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3F858-3907-39F9-7D6A-D1B9E097E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6D80F6B-010C-EFEF-6610-1EEF1D94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BE9D39DD-024C-96EF-3BCD-28272D6AFA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A3A18E3D-4CCA-1C52-FD04-5DF864AEB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7750595" cy="79267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</a:pP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Podání návrhu k publikaci v e-Sbírce (provádění redakčních korektur)</a:t>
            </a:r>
          </a:p>
        </p:txBody>
      </p:sp>
    </p:spTree>
    <p:extLst>
      <p:ext uri="{BB962C8B-B14F-4D97-AF65-F5344CB8AC3E}">
        <p14:creationId xmlns:p14="http://schemas.microsoft.com/office/powerpoint/2010/main" val="2299168822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AAD0C-0E4A-EA25-285A-2766DE6F0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A8C75F-1571-4285-33B8-B4B67307A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5ED306-837D-E747-8A39-A670CFC40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FEBED1C-CE17-B470-3DD6-CBC50EB5B6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F2DC30-49FF-65D9-492D-15F5BAD9E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poslanecké sněmovně</a:t>
            </a:r>
          </a:p>
        </p:txBody>
      </p:sp>
      <p:pic>
        <p:nvPicPr>
          <p:cNvPr id="13" name="Zástupný obsah 12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64427ACD-6015-2021-4A36-A60D2E1EB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-303" r="166" b="606"/>
          <a:stretch/>
        </p:blipFill>
        <p:spPr>
          <a:xfrm>
            <a:off x="526629" y="2012705"/>
            <a:ext cx="7852218" cy="4354386"/>
          </a:xfr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6E710456-7CB4-29E1-902E-337CAD110CFD}"/>
              </a:ext>
            </a:extLst>
          </p:cNvPr>
          <p:cNvSpPr txBox="1"/>
          <p:nvPr/>
        </p:nvSpPr>
        <p:spPr>
          <a:xfrm>
            <a:off x="529661" y="1711951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1800">
                <a:ea typeface="Calibri"/>
                <a:cs typeface="Calibri"/>
              </a:rPr>
              <a:t>Zde musí uživatel připravit žádost o vyhlášení</a:t>
            </a:r>
          </a:p>
        </p:txBody>
      </p:sp>
    </p:spTree>
    <p:extLst>
      <p:ext uri="{BB962C8B-B14F-4D97-AF65-F5344CB8AC3E}">
        <p14:creationId xmlns:p14="http://schemas.microsoft.com/office/powerpoint/2010/main" val="48766212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3039C4C-D265-118F-4B2A-52CB043C2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0906177-42B7-1192-8824-9D1B3A186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ABACF6D-9DE5-C2BF-E232-EE1208B9A1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0" i="0">
                <a:effectLst/>
                <a:latin typeface="Calibri"/>
                <a:ea typeface="Calibri"/>
                <a:cs typeface="Calibri"/>
              </a:rPr>
              <a:t>Ukázka následujících funkcionalit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8EFFE5E-D0AD-77AC-A2C4-618454383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 je předmětem školení?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1C2787F-D6C7-C909-51DE-814F25574F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637324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Novelizace příloh (tabulky, texty s nestandardní strukturou)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Celex</a:t>
            </a: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(rozdílové a srovnávací tabulky)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Podání návrhu k publikaci v e-Sbírce (provádění redakčních korektur)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Práce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odkazy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</a:t>
            </a: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právní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předpisy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dynamický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vs. </a:t>
            </a: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statický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50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2DF80-9337-F1E4-BF5A-D1C5FB7D0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68258C-A28B-2AE8-464B-BBFE4D98A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745B6D-5186-4A37-6116-4F25B0A9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A81BFF-3607-96E7-AF6E-AA6F55B684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8FE2EA-498B-456C-D1AA-E647F2FFA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poslanecké sněmovně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2BA23B3-BD8F-80F7-DBFA-F5E78609CACB}"/>
              </a:ext>
            </a:extLst>
          </p:cNvPr>
          <p:cNvSpPr txBox="1"/>
          <p:nvPr/>
        </p:nvSpPr>
        <p:spPr>
          <a:xfrm>
            <a:off x="529661" y="1501744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Vyplní požadované položky ve formuláři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E28AAB6D-F965-47BF-9F05-FBB6203E6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66480"/>
            <a:ext cx="7729793" cy="4264539"/>
          </a:xfrm>
        </p:spPr>
      </p:pic>
    </p:spTree>
    <p:extLst>
      <p:ext uri="{BB962C8B-B14F-4D97-AF65-F5344CB8AC3E}">
        <p14:creationId xmlns:p14="http://schemas.microsoft.com/office/powerpoint/2010/main" val="35213641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F9AF6-BBDF-BD5F-7E5E-F2127B839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65746C5-D068-3C64-6D0F-B01A80ABE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651894-761F-4C53-2611-2F6E71F89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E5816FF-1408-EA95-DB23-FE91B6903B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6BB662-A7CF-BC4E-6EC0-D6A70161F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poslanecké sněmovně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5A61D36-0B23-9827-2894-9E84A266ED0C}"/>
              </a:ext>
            </a:extLst>
          </p:cNvPr>
          <p:cNvSpPr txBox="1"/>
          <p:nvPr/>
        </p:nvSpPr>
        <p:spPr>
          <a:xfrm>
            <a:off x="529661" y="1633123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U položky spustit schvalování je informace co je nutné připravit pro spuštění schvalování</a:t>
            </a:r>
          </a:p>
        </p:txBody>
      </p:sp>
      <p:pic>
        <p:nvPicPr>
          <p:cNvPr id="9" name="Zástupný obsah 8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0738414A-A5F3-829D-979A-1B7708D9DA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39705"/>
            <a:ext cx="8308067" cy="4506041"/>
          </a:xfrm>
        </p:spPr>
      </p:pic>
    </p:spTree>
    <p:extLst>
      <p:ext uri="{BB962C8B-B14F-4D97-AF65-F5344CB8AC3E}">
        <p14:creationId xmlns:p14="http://schemas.microsoft.com/office/powerpoint/2010/main" val="1647608455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881B3-0F33-1406-C1E2-F3A9346F4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395F00-9CF8-47E8-EED5-795A6EE4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D6BB13-19BD-B107-E471-A32E00187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362B302-395B-D569-8B4A-1D7881D022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D58172-30D1-0EEF-65FB-F5EF2051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Žádost o vyhlášení</a:t>
            </a:r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2B939FB-9923-4039-EB12-EAFA8C13B3FE}"/>
              </a:ext>
            </a:extLst>
          </p:cNvPr>
          <p:cNvSpPr txBox="1"/>
          <p:nvPr/>
        </p:nvSpPr>
        <p:spPr>
          <a:xfrm>
            <a:off x="424558" y="1598089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Předpis je připraven pro převzetí do publikačního úřadu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5187F46-419F-2EBB-D2B4-B04A0303B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017" y="1907695"/>
            <a:ext cx="8465104" cy="4638268"/>
          </a:xfrm>
        </p:spPr>
      </p:pic>
    </p:spTree>
    <p:extLst>
      <p:ext uri="{BB962C8B-B14F-4D97-AF65-F5344CB8AC3E}">
        <p14:creationId xmlns:p14="http://schemas.microsoft.com/office/powerpoint/2010/main" val="3215532371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18B6E-C5CE-909A-5A28-16E33A3AD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AC2FEA-0117-00D9-0B1A-7DB915D3E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22343-31D0-AC6F-6502-F98690A7C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341FD4D-3D12-01D8-8B57-66F7BCED5B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FCE9404-E422-334E-A641-F05A406B9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15A50C2-046F-B31B-FAE7-9EC6DFC3DB1D}"/>
              </a:ext>
            </a:extLst>
          </p:cNvPr>
          <p:cNvSpPr txBox="1"/>
          <p:nvPr/>
        </p:nvSpPr>
        <p:spPr>
          <a:xfrm>
            <a:off x="523170" y="1712260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Následujícím krokem je autorská korektura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62DA20D4-45B0-AC34-4C04-62677D876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0887"/>
            <a:ext cx="8107339" cy="4454184"/>
          </a:xfrm>
        </p:spPr>
      </p:pic>
    </p:spTree>
    <p:extLst>
      <p:ext uri="{BB962C8B-B14F-4D97-AF65-F5344CB8AC3E}">
        <p14:creationId xmlns:p14="http://schemas.microsoft.com/office/powerpoint/2010/main" val="968339047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F72D0-F2F5-FE7D-A419-59383C6EB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6022B7-00D1-E98C-E216-659D8A59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718048-5A4C-175E-8E46-474A928C6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CB39C1D-2A04-6064-F635-65D76D5E5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319F83-097F-4B70-983F-FCC02F3C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FE52DBD-BA37-6094-9C3D-6F0A59E397A3}"/>
              </a:ext>
            </a:extLst>
          </p:cNvPr>
          <p:cNvSpPr txBox="1"/>
          <p:nvPr/>
        </p:nvSpPr>
        <p:spPr>
          <a:xfrm>
            <a:off x="523170" y="1712260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Následujícím krokem je autorská korektura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9E5D95F4-E12F-F45C-CF15-422D7B5B5C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69581"/>
            <a:ext cx="8205952" cy="4474726"/>
          </a:xfrm>
        </p:spPr>
      </p:pic>
    </p:spTree>
    <p:extLst>
      <p:ext uri="{BB962C8B-B14F-4D97-AF65-F5344CB8AC3E}">
        <p14:creationId xmlns:p14="http://schemas.microsoft.com/office/powerpoint/2010/main" val="3919001885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B1E13-BF02-FF39-C9A3-446701A9E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8FEB82-E9F1-60D3-8E86-8C0033032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1CFD50-5A18-2622-6013-814D7AF21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6C709E8-1A7F-5306-CD3A-4263931E68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35CB20-A7A3-9EA1-945C-84239F841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B4C7C9D9-812F-1927-8F6B-FFB8E9EF2C44}"/>
              </a:ext>
            </a:extLst>
          </p:cNvPr>
          <p:cNvSpPr txBox="1"/>
          <p:nvPr/>
        </p:nvSpPr>
        <p:spPr>
          <a:xfrm>
            <a:off x="523170" y="1712260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Schválení autorské korektury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DD7BF7B2-F497-177B-ACA2-1401093A8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6862"/>
            <a:ext cx="8080446" cy="4460164"/>
          </a:xfrm>
        </p:spPr>
      </p:pic>
      <p:pic>
        <p:nvPicPr>
          <p:cNvPr id="9" name="Obrázek 8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DAFE1A0-6432-B87F-C9C2-F13D2B8DA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667" y="2075328"/>
            <a:ext cx="5163111" cy="331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78110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F2668-F1E7-F54E-3D41-21B784D91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90FFA7-1AEE-8CB3-2AA0-48EE39F6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C4716C-C475-7CD0-8E31-E7F9B39B1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48BA86B-CDA8-7A8F-7A0F-AE363AC276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6EFCE1-0944-662A-65AB-438B9962D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B25A6035-7D66-F962-F9CE-27F47507CAB0}"/>
              </a:ext>
            </a:extLst>
          </p:cNvPr>
          <p:cNvSpPr txBox="1"/>
          <p:nvPr/>
        </p:nvSpPr>
        <p:spPr>
          <a:xfrm>
            <a:off x="523170" y="1712260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Kontrola verze návrhu - vyřešení chyb umožní pokračovat v procesu vyhlašování</a:t>
            </a:r>
            <a:endParaRPr lang="cs-CZ"/>
          </a:p>
        </p:txBody>
      </p:sp>
      <p:pic>
        <p:nvPicPr>
          <p:cNvPr id="7" name="Zástupný obsah 6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B537CB28-AA52-9184-774A-5B13D6110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5073"/>
            <a:ext cx="8089411" cy="4463743"/>
          </a:xfrm>
        </p:spPr>
      </p:pic>
      <p:pic>
        <p:nvPicPr>
          <p:cNvPr id="11" name="Obrázek 10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9E408575-3C35-5BBC-F642-557F2B162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381" y="2072527"/>
            <a:ext cx="4131049" cy="412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09937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20DA4-B0DB-093D-0E53-2DF824C86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B1A940-BB7D-8AA6-8DF1-69F75B349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A672DD-C283-2661-8A9D-3A147A7C6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536187B-7E41-7169-DC62-9BD9297960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4E83A0-7012-A248-A044-F64C2E5A9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E0481F4-87E1-EE12-8FDB-F2F692D6BCD3}"/>
              </a:ext>
            </a:extLst>
          </p:cNvPr>
          <p:cNvSpPr txBox="1"/>
          <p:nvPr/>
        </p:nvSpPr>
        <p:spPr>
          <a:xfrm>
            <a:off x="523170" y="1712260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Vytvoření verze návrhu</a:t>
            </a:r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863F3942-AB3E-117A-D02D-21FFFDCB0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1266"/>
            <a:ext cx="8295599" cy="4462392"/>
          </a:xfrm>
        </p:spPr>
      </p:pic>
      <p:pic>
        <p:nvPicPr>
          <p:cNvPr id="9" name="Obrázek 8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585AC541-D964-0E48-4B38-21EC76CB0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393" y="4065214"/>
            <a:ext cx="5308227" cy="181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13552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6971D-4815-5FA2-9391-714079BAB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EAC817A-5DDC-A646-71B2-D65CBCDCD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E6532F-F06A-A39A-045D-B3247F49B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35FD559-D2F6-0973-172C-9EE5A48FA8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F51826-FD7A-82C2-BC67-DD51BF405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8A815EA-2063-4463-CCA0-AD95F5DF78F5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V editoru následuje doplnění potřebný údajů do metadat verze. Pořadové číslo, rok, pracovní datum, datum schválení</a:t>
            </a:r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E521AA13-0B54-8950-E932-B995B8568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1972204"/>
            <a:ext cx="8564540" cy="4624659"/>
          </a:xfrm>
        </p:spPr>
      </p:pic>
    </p:spTree>
    <p:extLst>
      <p:ext uri="{BB962C8B-B14F-4D97-AF65-F5344CB8AC3E}">
        <p14:creationId xmlns:p14="http://schemas.microsoft.com/office/powerpoint/2010/main" val="1324647663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53788-3723-341C-16DE-66963D36B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9A69366-EA4D-2DA8-EF79-D3E7B7D5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7BF5FB-057C-FF5B-610E-4EE637FA7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07A2C3-66FC-5366-E2F0-B820EDAE73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1C526C-4AC1-AC7B-5D5C-97375147A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70ED318-FE42-70B9-525B-FF4684FCC0EE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Po provedení kontrol a typografické korektury v redakci sbírky pracovník uzavře verzi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B5208A50-9D17-1BE8-DC84-01F8EA7804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1980942"/>
            <a:ext cx="8331458" cy="4562356"/>
          </a:xfrm>
        </p:spPr>
      </p:pic>
    </p:spTree>
    <p:extLst>
      <p:ext uri="{BB962C8B-B14F-4D97-AF65-F5344CB8AC3E}">
        <p14:creationId xmlns:p14="http://schemas.microsoft.com/office/powerpoint/2010/main" val="173312911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9335E38-7700-5C5F-B69C-89B1FD6CC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67C3053-29F4-2AA0-7D0A-2DDC1A2D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E5C883C-761D-0F9B-B812-E6DEAE7DC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Důležité odkazy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99BF23B-8392-6A94-D312-3189A9B14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9" y="2372474"/>
            <a:ext cx="5655096" cy="36000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cs-CZ" sz="1800" b="1"/>
              <a:t>TEST</a:t>
            </a:r>
            <a:endParaRPr lang="cs-CZ" sz="1800" b="1">
              <a:ea typeface="Calibri"/>
              <a:cs typeface="Calibri"/>
            </a:endParaRPr>
          </a:p>
          <a:p>
            <a:pPr marL="322263" indent="-322263">
              <a:buFont typeface="Arial" panose="020B0604020202020204" pitchFamily="34" charset="0"/>
              <a:buChar char="•"/>
            </a:pPr>
            <a:r>
              <a:rPr lang="cs-CZ" sz="1600" b="1"/>
              <a:t>Neveřejný portál e-Legislativa: </a:t>
            </a:r>
          </a:p>
          <a:p>
            <a:pPr marL="684000" lvl="2" indent="0">
              <a:buNone/>
            </a:pPr>
            <a:r>
              <a:rPr lang="cs-CZ" sz="1600" b="1" u="sng">
                <a:solidFill>
                  <a:srgbClr val="0563C1"/>
                </a:solidFill>
                <a:effectLst/>
                <a:ea typeface="Calibri"/>
                <a:cs typeface="Times New Roman"/>
                <a:hlinkClick r:id="rId2" tooltip="https://test-portal.e-legislativa.cz/"/>
              </a:rPr>
              <a:t>https://test-portal.e-legislativa.cz/</a:t>
            </a:r>
            <a:endParaRPr lang="cs-CZ" sz="1600" b="1">
              <a:ea typeface="Calibri"/>
              <a:cs typeface="Times New Roman"/>
            </a:endParaRPr>
          </a:p>
          <a:p>
            <a:pPr marL="323850" indent="-323850"/>
            <a:r>
              <a:rPr lang="cs-CZ" sz="1400"/>
              <a:t>Veřejný portál e-Legislativa: </a:t>
            </a:r>
            <a:r>
              <a:rPr lang="cs-CZ" sz="1400" u="sng">
                <a:solidFill>
                  <a:srgbClr val="0563C1"/>
                </a:solidFill>
                <a:ea typeface="Calibri"/>
                <a:cs typeface="Times New Roman"/>
                <a:hlinkClick r:id="rId3" tooltip="https://test.e-legislativa.cz/"/>
              </a:rPr>
              <a:t>https://test.e-legislativa.cz/</a:t>
            </a:r>
            <a:endParaRPr lang="cs-CZ" sz="1400">
              <a:ea typeface="Calibri"/>
              <a:cs typeface="Times New Roman"/>
            </a:endParaRPr>
          </a:p>
          <a:p>
            <a:pPr marL="322263" indent="-322263">
              <a:buFont typeface="Arial" panose="020B0604020202020204" pitchFamily="34" charset="0"/>
              <a:buChar char="•"/>
            </a:pPr>
            <a:r>
              <a:rPr lang="cs-CZ" sz="1400"/>
              <a:t>Neveřejný portál e-Sbírka: </a:t>
            </a:r>
            <a:r>
              <a:rPr lang="cs-CZ" sz="1400" u="sng" kern="10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 tooltip="https://test-portal.e-sbirka.cz/"/>
              </a:rPr>
              <a:t>https://test-portal.e-sbirka.cz/</a:t>
            </a:r>
            <a:r>
              <a:rPr lang="cs-CZ" sz="1400" kern="1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400"/>
          </a:p>
          <a:p>
            <a:pPr marL="323850" indent="-323850"/>
            <a:r>
              <a:rPr lang="cs-CZ" sz="1400"/>
              <a:t>Veřejný portál e-Sbírka: </a:t>
            </a:r>
            <a:r>
              <a:rPr lang="cs-CZ" sz="1400" u="sng">
                <a:solidFill>
                  <a:srgbClr val="0563C1"/>
                </a:solidFill>
                <a:ea typeface="Calibri"/>
                <a:cs typeface="Times New Roman"/>
                <a:hlinkClick r:id="rId5" tooltip="https://test.e-sbirka.cz/"/>
              </a:rPr>
              <a:t>https://test.e-sbirka.cz/</a:t>
            </a:r>
            <a:endParaRPr lang="cs-CZ" sz="1400" u="sng">
              <a:solidFill>
                <a:srgbClr val="0563C1"/>
              </a:solidFill>
              <a:ea typeface="Calibri"/>
              <a:cs typeface="Times New Roman"/>
            </a:endParaRPr>
          </a:p>
          <a:p>
            <a:pPr marL="323850" indent="-323850"/>
            <a:endParaRPr lang="cs-CZ" sz="1800">
              <a:ea typeface="Calibri"/>
              <a:cs typeface="Calibri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C30FF31-F7C0-B5C0-F0C0-F11F47E084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81724" y="2372474"/>
            <a:ext cx="6010276" cy="36000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cs-CZ" sz="1800" b="1"/>
              <a:t>PRODUKCE</a:t>
            </a:r>
            <a:endParaRPr lang="cs-CZ" sz="1800" b="1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600" b="1"/>
              <a:t>Neveřejný portál e-Legislativa: </a:t>
            </a:r>
          </a:p>
          <a:p>
            <a:pPr marL="684000" lvl="2" indent="0">
              <a:buNone/>
            </a:pPr>
            <a:r>
              <a:rPr lang="cs-CZ" sz="1600" b="1">
                <a:hlinkClick r:id="rId6"/>
              </a:rPr>
              <a:t>https://portal.e-legislativa.cz/portal/domu</a:t>
            </a:r>
            <a:r>
              <a:rPr lang="cs-CZ" sz="1600" b="1">
                <a:effectLst/>
              </a:rPr>
              <a:t> </a:t>
            </a: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/>
              <a:t>Veřejný portál e-Legislativa: </a:t>
            </a:r>
            <a:r>
              <a:rPr lang="cs-CZ" sz="1400">
                <a:hlinkClick r:id="rId7"/>
              </a:rPr>
              <a:t>https://www.e-legislativa.cz/portal/domu</a:t>
            </a:r>
            <a:endParaRPr lang="cs-CZ" sz="140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/>
              <a:t>Neveřejný portál e-Sbírka: </a:t>
            </a:r>
            <a:r>
              <a:rPr lang="cs-CZ" sz="1400">
                <a:hlinkClick r:id="rId8" tooltip="https://portal.e-sbirka.cz/"/>
              </a:rPr>
              <a:t>https://portal.e-sbirka.cz/</a:t>
            </a:r>
            <a:r>
              <a:rPr lang="cs-CZ" sz="1400"/>
              <a:t> </a:t>
            </a:r>
            <a:endParaRPr lang="cs-CZ" sz="140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/>
              <a:t>Veřejný portál e-Sbírka: </a:t>
            </a:r>
            <a:r>
              <a:rPr lang="cs-CZ" sz="1400">
                <a:hlinkClick r:id="rId9"/>
              </a:rPr>
              <a:t>https://www.e-sbirka.cz/</a:t>
            </a:r>
            <a:endParaRPr lang="cs-CZ" sz="1400"/>
          </a:p>
          <a:p>
            <a:pPr marL="684000" lvl="2" indent="0">
              <a:buNone/>
            </a:pPr>
            <a:endParaRPr lang="cs-CZ" sz="1600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416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20789-B894-3313-D6E2-540D4F5BA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993C6-E7DC-4583-50FB-E84764400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0C210F-A39B-D172-0CB7-44B3399BB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84FEC74-4738-7C22-7991-EA9C112AFA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9B49B7E-A2FE-2FD8-D8CD-CB3414790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7523344-CE45-796E-F380-11B54E7AC910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Vygeneruje časová znění a následně vygeneruje vyhlašovaná PDF.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0C8B88EC-8E45-59C0-DCA0-4DBF4289AA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1979120"/>
            <a:ext cx="8304564" cy="4557037"/>
          </a:xfrm>
        </p:spPr>
      </p:pic>
    </p:spTree>
    <p:extLst>
      <p:ext uri="{BB962C8B-B14F-4D97-AF65-F5344CB8AC3E}">
        <p14:creationId xmlns:p14="http://schemas.microsoft.com/office/powerpoint/2010/main" val="1419570420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6B17F-F479-042B-B3F7-2167C88DF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772502B-0427-7E6C-D072-CB82230BC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B62D6F-ACC5-3905-C183-82C33821A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67E715F-25F2-2D94-D147-B418A3EABF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9971E3-4026-8ED2-5BDA-4F2567DF0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EDB745D-9B0B-A1EA-6D16-60035171304B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Verze pro publikaci musí být nastavená jako aktuální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F8E2D5A9-20E0-5CCF-44BE-6784437ED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0828"/>
            <a:ext cx="8026658" cy="4463268"/>
          </a:xfrm>
        </p:spPr>
      </p:pic>
    </p:spTree>
    <p:extLst>
      <p:ext uri="{BB962C8B-B14F-4D97-AF65-F5344CB8AC3E}">
        <p14:creationId xmlns:p14="http://schemas.microsoft.com/office/powerpoint/2010/main" val="1282098003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EEB36-D899-6CDD-3032-C27A9F00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BE9293F-823E-3DF4-450B-B2C465B7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ED8A5A-43BB-42E8-BC8B-1B34CD808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BAE2B63-64C7-88B7-5068-6BF4005D82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83B497-6BC5-1D77-441F-4DC2B0F1B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CACEA4F-3BC5-CC38-B9FF-8953378AE1CE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… právní akt může být vyhlášen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AF8FE67D-23E0-895C-2D3D-FB7D937DE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69582"/>
            <a:ext cx="8053552" cy="4465758"/>
          </a:xfrm>
        </p:spPr>
      </p:pic>
    </p:spTree>
    <p:extLst>
      <p:ext uri="{BB962C8B-B14F-4D97-AF65-F5344CB8AC3E}">
        <p14:creationId xmlns:p14="http://schemas.microsoft.com/office/powerpoint/2010/main" val="2029124827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686C5-8FA3-E91B-D8FD-D6B19D119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B56D6F-C478-3263-689D-7D6CE050D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3601AF-FBB7-97FF-FBE0-AC4B601C5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39D2169-F938-AFA0-DE89-7B8B1F818F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7143FBD-1345-8FCE-4B00-C09027757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Typografická korektura</a:t>
            </a:r>
            <a:endParaRPr lang="cs-CZ"/>
          </a:p>
        </p:txBody>
      </p:sp>
      <p:pic>
        <p:nvPicPr>
          <p:cNvPr id="6" name="Zástupný obsah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ED9B4EA3-43A6-90CA-336B-7067BD83E6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338" y="2166993"/>
            <a:ext cx="8104490" cy="4182102"/>
          </a:xfr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69F68D35-8539-7078-0972-950A213A2F23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Po volbě "Provést typografickou korekturu" má pracovník RS k dispozici sadu typografických nástrojů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8102000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C804F-C5F9-D445-88FB-E571E64AB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D1F20E4-6483-DFD8-7253-83CCC936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81183C-2610-6D36-A89E-43DA1268F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FB5D475-B268-140C-AE69-5ECBBE6638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C3D7E0-43EF-35F2-6EA2-47CE96FC8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Typografická korektura</a:t>
            </a:r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95BAA69-4BB1-818D-5585-0EC72694744A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Je zde možnost oprav metadat, generovaného textu i tabulek</a:t>
            </a:r>
            <a:endParaRPr lang="cs-CZ" err="1"/>
          </a:p>
        </p:txBody>
      </p:sp>
      <p:pic>
        <p:nvPicPr>
          <p:cNvPr id="8" name="Zástupný obsah 7" descr="Obsah obrázku text, snímek obrazovky, číslo, Písmo&#10;&#10;Obsah vygenerovaný umělou inteligencí může být nesprávný.">
            <a:extLst>
              <a:ext uri="{FF2B5EF4-FFF2-40B4-BE49-F238E27FC236}">
                <a16:creationId xmlns:a16="http://schemas.microsoft.com/office/drawing/2014/main" id="{5EE43EFF-A321-5F61-3484-65AEC7A473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2438"/>
            <a:ext cx="7569458" cy="4083530"/>
          </a:xfrm>
        </p:spPr>
      </p:pic>
    </p:spTree>
    <p:extLst>
      <p:ext uri="{BB962C8B-B14F-4D97-AF65-F5344CB8AC3E}">
        <p14:creationId xmlns:p14="http://schemas.microsoft.com/office/powerpoint/2010/main" val="3842736732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90838-0F39-B8B9-90DA-B9ED7D017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0E5268-228D-4DF8-3613-9A0A97459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4D3C9F-EE47-AA40-2C0A-BE72E7E40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1158DF6-6039-C5B9-1693-A674015C4A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70367F0-248A-0E30-9576-5760BD364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Typografická korektura</a:t>
            </a:r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401A898-B5C9-BA60-3BDC-089E77AF9457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Po použití typografických funkcí je třeba vždy vygenerovat náhledové </a:t>
            </a:r>
            <a:r>
              <a:rPr lang="cs-CZ" sz="1800" err="1">
                <a:ea typeface="Calibri"/>
                <a:cs typeface="Calibri"/>
              </a:rPr>
              <a:t>pdf</a:t>
            </a:r>
            <a:r>
              <a:rPr lang="cs-CZ" sz="1800">
                <a:ea typeface="Calibri"/>
                <a:cs typeface="Calibri"/>
              </a:rPr>
              <a:t> pro kontrolu výsledku zásahu do textu</a:t>
            </a:r>
            <a:endParaRPr lang="cs-CZ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D3C73A0-7E1D-786E-0BB3-7D6760A72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Zástupný obsah 7" descr="Obsah obrázku text, snímek obrazovky, displej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4BD93879-7617-2723-3981-8073679F0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29" y="2236728"/>
            <a:ext cx="8017693" cy="401492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75786687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9F216-32A5-7930-AC8B-E80A2CFBF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498A742-90F6-ED44-88DB-0E3AD097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9E010D-4A23-9BF1-33EA-A09DCAC78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2790CC5-996D-C542-D07A-E47E027F8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C24C86F-4E08-8C89-C3EB-2381563EA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Typografická korektura</a:t>
            </a:r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84ADD89-1265-E107-2F9B-7F1823D47D4F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Je možné změnit orientaci požadované oblasti na šířku.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0959D9C4-8AE8-52FC-10BE-14468460C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obsah 6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21D472E1-8FCF-348B-CD4A-A0715231D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051570"/>
            <a:ext cx="9201241" cy="418925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78513196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55D45-E8D6-C786-CB04-CC69885D6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EB665D-4BAD-5F37-E090-BEE31DD39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D60DC9-EFFA-C9A5-EA9B-52EEAAFEE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0B08E4-5EEA-D257-FB8B-97D873B3ED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BB28B4E-1FB5-067A-8001-9BED747E4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Typografická korektura</a:t>
            </a:r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F660192-3006-0FBD-9437-E125B88E2981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Příklad vizualizace typografické značky</a:t>
            </a:r>
          </a:p>
        </p:txBody>
      </p:sp>
      <p:pic>
        <p:nvPicPr>
          <p:cNvPr id="4" name="Zástupný obsah 3" descr="Obsah obrázku text, snímek obrazovky, Písmo, řada/pruh&#10;&#10;Obsah vygenerovaný umělou inteligencí může být nesprávný.">
            <a:extLst>
              <a:ext uri="{FF2B5EF4-FFF2-40B4-BE49-F238E27FC236}">
                <a16:creationId xmlns:a16="http://schemas.microsoft.com/office/drawing/2014/main" id="{4B0187A8-0ABC-48E5-8D2D-42B53E47A4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954217"/>
            <a:ext cx="6699882" cy="2042066"/>
          </a:xfrm>
        </p:spPr>
      </p:pic>
    </p:spTree>
    <p:extLst>
      <p:ext uri="{BB962C8B-B14F-4D97-AF65-F5344CB8AC3E}">
        <p14:creationId xmlns:p14="http://schemas.microsoft.com/office/powerpoint/2010/main" val="1216237330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6B641-584A-F8F8-5808-D37ED7463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A8B0815-A318-B1B4-7C87-289D93B4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48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4CF739AA-E711-9155-C5CD-05C6833636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E792E472-792C-429A-E152-85FBE4798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7750595" cy="79267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</a:pP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Práce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odkazy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</a:t>
            </a: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právní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předpisy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dynamický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vs. </a:t>
            </a: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statický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4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50642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6C42E-E947-054A-1E2C-B19F475E0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6DFE62-5007-E929-A760-76E452D36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459CCC-8A3F-021F-2F06-6DAC41C9B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353A075-9C95-476F-4785-4EB16E93E6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BE2AE2-2CC2-3479-D3DF-E7F2CF6F3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Práce s odkazy na právní předpisy</a:t>
            </a:r>
            <a:endParaRPr lang="cs-CZ"/>
          </a:p>
        </p:txBody>
      </p:sp>
      <p:pic>
        <p:nvPicPr>
          <p:cNvPr id="6" name="Zástupný obsah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B4A7E50F-452E-EDDC-D7D5-057F07AB9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1205" y="1895475"/>
            <a:ext cx="8854137" cy="4076999"/>
          </a:xfrm>
        </p:spPr>
      </p:pic>
    </p:spTree>
    <p:extLst>
      <p:ext uri="{BB962C8B-B14F-4D97-AF65-F5344CB8AC3E}">
        <p14:creationId xmlns:p14="http://schemas.microsoft.com/office/powerpoint/2010/main" val="109052340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6A581-15E5-E4E4-60A6-E85A5F2B8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5A2B4A2-ED73-DD56-BBCC-DAC618ED5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04BE56A3-A54E-75F3-CBFC-70221F911B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EC6A7E5-2B35-FF90-4744-7116FE98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Novelizace příloh </a:t>
            </a:r>
            <a:b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(tabulky a texty s nestandardní </a:t>
            </a:r>
            <a:b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strukturou)</a:t>
            </a:r>
            <a:endParaRPr lang="en-US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46855450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F8924-0324-2BAF-6CF8-9E98C78B7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26AA33-CBE3-4A08-4BDD-498146155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8725FB-BF1B-77B3-AB3E-77A955DAF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F6525BF-8099-7704-3B4A-0E7204EAD6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3015E7-1437-2B23-B221-F0CB1010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Interní odkaz</a:t>
            </a:r>
            <a:endParaRPr lang="cs-CZ"/>
          </a:p>
        </p:txBody>
      </p:sp>
      <p:pic>
        <p:nvPicPr>
          <p:cNvPr id="6" name="Zástupný obsah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AB937CC4-8873-5235-AC71-755D263AC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1205" y="1895475"/>
            <a:ext cx="8854137" cy="4076999"/>
          </a:xfrm>
        </p:spPr>
      </p:pic>
    </p:spTree>
    <p:extLst>
      <p:ext uri="{BB962C8B-B14F-4D97-AF65-F5344CB8AC3E}">
        <p14:creationId xmlns:p14="http://schemas.microsoft.com/office/powerpoint/2010/main" val="784681042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E6BD-0DD2-6159-8115-67396763F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0F04E4-B739-0B54-830C-C654E91A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98F766-D987-9962-F1E2-EE3EBC064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09C829C-2F91-AD7C-D7BA-7C63115B83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D6D900-40E9-7A82-86C8-9778E91F4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Interní odkaz</a:t>
            </a:r>
            <a:endParaRPr lang="cs-CZ"/>
          </a:p>
        </p:txBody>
      </p:sp>
      <p:pic>
        <p:nvPicPr>
          <p:cNvPr id="12" name="Zástupný obsah 11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AD4619A2-17D2-27AB-E4E0-768EB531F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092" y="1410795"/>
            <a:ext cx="11142878" cy="5133065"/>
          </a:xfrm>
        </p:spPr>
      </p:pic>
    </p:spTree>
    <p:extLst>
      <p:ext uri="{BB962C8B-B14F-4D97-AF65-F5344CB8AC3E}">
        <p14:creationId xmlns:p14="http://schemas.microsoft.com/office/powerpoint/2010/main" val="3175692298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FDCB8-529D-C27E-64C5-4416F8166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44A687D-45AA-F9C5-428F-4BF37B29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207C95-B66A-EA6C-2BFD-D81AB07BE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BA9B9B2-1060-666D-9396-76AD5FA88D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B35B52E-E0A2-0975-4F16-C62AE46DF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 fontScale="90000"/>
          </a:bodyPr>
          <a:lstStyle/>
          <a:p>
            <a:r>
              <a:rPr lang="cs-CZ">
                <a:ea typeface="Calibri"/>
                <a:cs typeface="Calibri"/>
              </a:rPr>
              <a:t>Interní odkaz</a:t>
            </a:r>
            <a:br>
              <a:rPr lang="cs-CZ">
                <a:ea typeface="Calibri"/>
                <a:cs typeface="Calibri"/>
              </a:rPr>
            </a:br>
            <a:endParaRPr lang="cs-CZ"/>
          </a:p>
        </p:txBody>
      </p:sp>
      <p:pic>
        <p:nvPicPr>
          <p:cNvPr id="8" name="Zástupný obsah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C9037B00-22CC-E40F-E568-ED7D4D21E0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458" y="1566632"/>
            <a:ext cx="10445926" cy="4719170"/>
          </a:xfrm>
        </p:spPr>
      </p:pic>
    </p:spTree>
    <p:extLst>
      <p:ext uri="{BB962C8B-B14F-4D97-AF65-F5344CB8AC3E}">
        <p14:creationId xmlns:p14="http://schemas.microsoft.com/office/powerpoint/2010/main" val="3190129132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8A5EA-C56B-DE2A-2BD1-74F8E4BDA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4E55E9-0017-D6CE-8EC8-95405D8FF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9EDCF3-F626-7391-DB7C-ECEC3C25B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BF8FCED-CC20-9535-AFBB-0034506A84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66FCC65-40EC-24F5-6F93-1088DDA78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 fontScale="90000"/>
          </a:bodyPr>
          <a:lstStyle/>
          <a:p>
            <a:r>
              <a:rPr lang="cs-CZ">
                <a:ea typeface="Calibri"/>
                <a:cs typeface="Calibri"/>
              </a:rPr>
              <a:t>Interní odkaz</a:t>
            </a:r>
            <a:br>
              <a:rPr lang="cs-CZ">
                <a:ea typeface="Calibri"/>
                <a:cs typeface="Calibri"/>
              </a:rPr>
            </a:br>
            <a:endParaRPr lang="cs-CZ"/>
          </a:p>
        </p:txBody>
      </p:sp>
      <p:pic>
        <p:nvPicPr>
          <p:cNvPr id="8" name="Zástupný obsah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8602A614-985A-3F53-F3DC-461318E27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458" y="1566632"/>
            <a:ext cx="10445926" cy="4719170"/>
          </a:xfrm>
        </p:spPr>
      </p:pic>
    </p:spTree>
    <p:extLst>
      <p:ext uri="{BB962C8B-B14F-4D97-AF65-F5344CB8AC3E}">
        <p14:creationId xmlns:p14="http://schemas.microsoft.com/office/powerpoint/2010/main" val="654663477"/>
      </p:ext>
    </p:extLst>
  </p:cSld>
  <p:clrMapOvr>
    <a:masterClrMapping/>
  </p:clrMapOvr>
  <p:transition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FA7C1-A08F-98B5-9A26-0156E9F22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73EDF2-2430-94D2-4E41-CA0586D60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6D9329-C45D-AE68-51A1-9C29FE5F7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6BEE7B2-D0B4-42F9-C04D-2538D30252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281B06-3009-3AD5-3BD9-C45587D31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poznámku pod čarou</a:t>
            </a:r>
            <a:endParaRPr lang="cs-CZ"/>
          </a:p>
        </p:txBody>
      </p:sp>
      <p:pic>
        <p:nvPicPr>
          <p:cNvPr id="7" name="Zástupný obsah 6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9968FDAB-315C-E31D-554E-D34091486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7531" y="1538922"/>
            <a:ext cx="10492390" cy="4821055"/>
          </a:xfrm>
        </p:spPr>
      </p:pic>
    </p:spTree>
    <p:extLst>
      <p:ext uri="{BB962C8B-B14F-4D97-AF65-F5344CB8AC3E}">
        <p14:creationId xmlns:p14="http://schemas.microsoft.com/office/powerpoint/2010/main" val="1106171338"/>
      </p:ext>
    </p:extLst>
  </p:cSld>
  <p:clrMapOvr>
    <a:masterClrMapping/>
  </p:clrMapOvr>
  <p:transition spd="slow"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C0467-5F67-D819-153D-1BDDFA6DA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2A14A6D-FDF9-8007-488B-B86060F0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632EDF-E100-8C12-0D53-34602844D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AB0E8F5-1690-E426-3046-8F114678B6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31B76FB-D6A1-E11A-E074-1A6767BBF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poznámku pod čarou</a:t>
            </a:r>
            <a:endParaRPr lang="cs-CZ"/>
          </a:p>
        </p:txBody>
      </p:sp>
      <p:pic>
        <p:nvPicPr>
          <p:cNvPr id="8" name="Zástupný obsah 7" descr="Obsah obrázku text, snímek obrazovky, software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37529852-E22A-794B-7C45-A808508765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019" y="1451815"/>
            <a:ext cx="10092804" cy="5078900"/>
          </a:xfrm>
        </p:spPr>
      </p:pic>
    </p:spTree>
    <p:extLst>
      <p:ext uri="{BB962C8B-B14F-4D97-AF65-F5344CB8AC3E}">
        <p14:creationId xmlns:p14="http://schemas.microsoft.com/office/powerpoint/2010/main" val="3908769902"/>
      </p:ext>
    </p:extLst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64528-DD95-732D-B9FA-B1D8B4243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9C2E28-E310-380A-1AD5-5D59020F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34128B-614B-AECB-CD43-18FC5694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FED169F-7C4E-31E5-54D6-ADC85EA1A9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D3E7A31-48DF-70B9-D760-401669BFC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poznámku pod čarou</a:t>
            </a:r>
            <a:endParaRPr lang="cs-CZ"/>
          </a:p>
        </p:txBody>
      </p:sp>
      <p:pic>
        <p:nvPicPr>
          <p:cNvPr id="8" name="Zástupný obsah 7" descr="Obsah obrázku text, snímek obrazovky, software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3620BF9C-EDE9-F217-04D0-E4C80F6A87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019" y="1451815"/>
            <a:ext cx="10092804" cy="5078900"/>
          </a:xfrm>
        </p:spPr>
      </p:pic>
    </p:spTree>
    <p:extLst>
      <p:ext uri="{BB962C8B-B14F-4D97-AF65-F5344CB8AC3E}">
        <p14:creationId xmlns:p14="http://schemas.microsoft.com/office/powerpoint/2010/main" val="92386041"/>
      </p:ext>
    </p:extLst>
  </p:cSld>
  <p:clrMapOvr>
    <a:masterClrMapping/>
  </p:clrMapOvr>
  <p:transition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F7CF0-F75E-D935-AE91-412E75E99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FE0CA8-13A3-AD80-B338-01427E446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2F8F05-67BB-0FB7-F358-5072C0E49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F0B1D77-4BCB-1661-FEB7-A7FF19596B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723E04-9128-F940-5B15-2882C96F7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poznámku pod čarou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260CB52-5FEC-5EF4-2E02-40F296482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1166" y="1648112"/>
            <a:ext cx="10250780" cy="4723479"/>
          </a:xfrm>
        </p:spPr>
      </p:pic>
    </p:spTree>
    <p:extLst>
      <p:ext uri="{BB962C8B-B14F-4D97-AF65-F5344CB8AC3E}">
        <p14:creationId xmlns:p14="http://schemas.microsoft.com/office/powerpoint/2010/main" val="660505104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D6C9A-F08F-7D2A-A08C-248BD20AA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DDE3FD-81DE-9114-6809-6DB3C3C8B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2EF03B-4FBB-657D-3308-2394D83CC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1412DEB-1E18-EC2E-657B-3513FEC437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E8BD0C-B466-A0C5-EDBD-CF658472D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EU</a:t>
            </a:r>
            <a:endParaRPr lang="cs-CZ"/>
          </a:p>
        </p:txBody>
      </p:sp>
      <p:pic>
        <p:nvPicPr>
          <p:cNvPr id="9" name="Zástupný obsah 8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2CB7B7C1-6A03-D6D2-D894-0A20B9324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0263" y="1442469"/>
            <a:ext cx="10789756" cy="4911742"/>
          </a:xfrm>
        </p:spPr>
      </p:pic>
    </p:spTree>
    <p:extLst>
      <p:ext uri="{BB962C8B-B14F-4D97-AF65-F5344CB8AC3E}">
        <p14:creationId xmlns:p14="http://schemas.microsoft.com/office/powerpoint/2010/main" val="3989940398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38949-BFEE-782E-CDE2-50409DC15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06EEA3-E3A4-A710-81AF-B3F4B25C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837A8-3471-1A91-A377-3EE35684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B826C0E-00C6-F7DE-4035-F53411EAB1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CE4532F-4299-C7D5-A38D-22F1D2C8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EU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9C5C5153-BB59-8963-BAFC-13D2C7CCCA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6922" y="1577557"/>
            <a:ext cx="10362292" cy="4780955"/>
          </a:xfrm>
        </p:spPr>
      </p:pic>
    </p:spTree>
    <p:extLst>
      <p:ext uri="{BB962C8B-B14F-4D97-AF65-F5344CB8AC3E}">
        <p14:creationId xmlns:p14="http://schemas.microsoft.com/office/powerpoint/2010/main" val="51052621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9BD8D-42FE-C38C-DD7B-3C641BAB4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77D042-A092-0B62-455D-54DA675E5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A848DB-B2D7-2E84-7F40-1DE805BCB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D2DCB8E-8DCC-CFC5-34A5-8B05856A6C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8289F4-F3B0-5478-F846-E14EFD156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2CD09-603D-1DBC-0E6E-57920E511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- uživatel vytvoří návrh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6" name="Obrázek 5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C7D4E0C0-220D-0573-7218-C8D2699E2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17" y="2262677"/>
            <a:ext cx="7366000" cy="408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303112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77365-A898-1766-96F9-FCB7C3B5E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49734E7-A970-5AC3-CE5E-2A2327929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D85E3C-0998-43E0-8DA4-F75A515F5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B9DFB06-A10F-7C50-0940-D3324E64C1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8B5B56-9EFE-D643-C239-FFD099CC2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EU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BDAE54BE-8BD6-2B8B-BAC0-DCDE31786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1482043"/>
            <a:ext cx="11133585" cy="5120665"/>
          </a:xfrm>
        </p:spPr>
      </p:pic>
    </p:spTree>
    <p:extLst>
      <p:ext uri="{BB962C8B-B14F-4D97-AF65-F5344CB8AC3E}">
        <p14:creationId xmlns:p14="http://schemas.microsoft.com/office/powerpoint/2010/main" val="2508929132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8A98C-1EB1-82BE-1811-FB41C1372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4B71EB-5E35-863C-E066-0824BF1A6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9058B0-D2DD-70EA-EEBC-6D30D977B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16DB70A-A4C3-A0C1-684D-D82A6AC3BC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DA17F8-2E68-763E-ECEC-DC7556FF2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EU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DB55B5B0-A9DE-5D67-6A6B-4A3D03AF6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6117" y="1507154"/>
            <a:ext cx="10594609" cy="5023982"/>
          </a:xfrm>
        </p:spPr>
      </p:pic>
    </p:spTree>
    <p:extLst>
      <p:ext uri="{BB962C8B-B14F-4D97-AF65-F5344CB8AC3E}">
        <p14:creationId xmlns:p14="http://schemas.microsoft.com/office/powerpoint/2010/main" val="2572911933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036EE-729A-DD19-1995-B0EDD8031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411304-8AC9-B9F9-0C38-B91E3DD56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D2BB92-D900-1885-B830-C60642470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0C2F234-FAC7-BA43-1CAB-918B168809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2EB6F5-C96E-5941-B426-95EA6D1AE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EU</a:t>
            </a:r>
            <a:endParaRPr lang="cs-CZ"/>
          </a:p>
        </p:txBody>
      </p:sp>
      <p:pic>
        <p:nvPicPr>
          <p:cNvPr id="8" name="Zástupný obsah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54BD73AA-989C-1371-0CEE-53694725C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781" y="1549200"/>
            <a:ext cx="10455220" cy="4811518"/>
          </a:xfrm>
        </p:spPr>
      </p:pic>
    </p:spTree>
    <p:extLst>
      <p:ext uri="{BB962C8B-B14F-4D97-AF65-F5344CB8AC3E}">
        <p14:creationId xmlns:p14="http://schemas.microsoft.com/office/powerpoint/2010/main" val="3950597981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10BCA-C859-2F1E-0E56-EA1BE519A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146CA8-9975-243D-E800-84C482D4F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3041F3-5644-1AF1-DDAB-0B2013959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C9B58F3-83F2-B776-8850-37D41A0FAA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855F10-2727-F6D7-CB46-15D12C8D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textem</a:t>
            </a:r>
            <a:endParaRPr lang="cs-CZ"/>
          </a:p>
        </p:txBody>
      </p:sp>
      <p:pic>
        <p:nvPicPr>
          <p:cNvPr id="7" name="Obrázek 6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CA080AC0-3EED-1D91-D66A-86AC605BC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45" y="1898534"/>
            <a:ext cx="10658709" cy="402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8486"/>
      </p:ext>
    </p:extLst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2ABEF-6ED4-B1DF-8598-58EF2749D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1282A0-9C58-0A99-BD6A-1DD64CFC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FD0C78-A209-2C71-2499-E69B898B8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342A0F5-1BAB-8039-521D-3C541F0C09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631A53-9FF0-126E-C117-C73A7F497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textem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4BC3E6E9-1D0A-B659-67BC-22E595483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27" y="1486741"/>
            <a:ext cx="9989635" cy="460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12778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198-9F02-9C75-6717-DB1876B82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E94B16-D7F0-0583-19FB-96BEA8CAF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BEFEA6-8C18-B9F2-C955-BFE9D5452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1009BF4-F922-38A5-B920-D3D09808DA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50E25A-2C82-10BC-DD87-9268700C3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textem</a:t>
            </a:r>
            <a:endParaRPr lang="cs-CZ"/>
          </a:p>
        </p:txBody>
      </p:sp>
      <p:pic>
        <p:nvPicPr>
          <p:cNvPr id="6" name="Obrázek 5" descr="Obsah obrázku text, snímek obrazovky, software, displej&#10;&#10;Obsah vygenerovaný umělou inteligencí může být nesprávný.">
            <a:extLst>
              <a:ext uri="{FF2B5EF4-FFF2-40B4-BE49-F238E27FC236}">
                <a16:creationId xmlns:a16="http://schemas.microsoft.com/office/drawing/2014/main" id="{34E1CF11-B143-8DCB-8FB8-E18B062B1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49" y="1374948"/>
            <a:ext cx="9748025" cy="411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65436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09FC8-4C01-B11F-07F3-BCDD7DD73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FB6F06-49D3-67FC-D3E3-46AF09A30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17E17B-2182-06F2-E202-7EF63E14D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2418CF1-32FE-DD3D-043D-192D13EC49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4EB46F4-2FE5-51B9-D4AA-EFDA6BF2D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textem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A4B2F5E1-0A25-F8B1-EA2C-D9CFDFC00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10" y="1354841"/>
            <a:ext cx="10305586" cy="457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32596"/>
      </p:ext>
    </p:extLst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3AEFC-18BC-8E48-7726-97C8E03A4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0ED370-98E6-7737-1A1F-542EBD839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9D7E2D-BAF5-2619-3FD7-E9464B04E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0C7D3C8-B5D5-8255-1F4C-F8117EC49C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57DDB4-0E7F-4120-D36A-69200A161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6" name="Obrázek 5" descr="Obsah obrázku text, snímek obrazovky, displej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A7913F72-8B82-8B3B-B9C0-5DDFFA083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487" y="1535002"/>
            <a:ext cx="8605025" cy="453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6294"/>
      </p:ext>
    </p:extLst>
  </p:cSld>
  <p:clrMapOvr>
    <a:masterClrMapping/>
  </p:clrMapOvr>
  <p:transition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F5F3F-7606-CDDD-2135-6A6670648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785B4A-6F87-E8C2-7E19-5D3D22F28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5AE210-D7F8-DC34-C849-34731218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6B86CF1-7D40-3AE0-3B2E-0D157343C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999782F-006D-3066-0AAC-4EEC1D463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D1E478ED-C814-D868-9983-8B3C73300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21" y="1403196"/>
            <a:ext cx="7129876" cy="50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88327"/>
      </p:ext>
    </p:extLst>
  </p:cSld>
  <p:clrMapOvr>
    <a:masterClrMapping/>
  </p:clrMapOvr>
  <p:transition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5CDA5-BFF2-7665-C8CE-1896A9618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0A4EE5A-CA83-69BD-640E-DD159FFE5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1019BE-5433-60DE-68A3-F442DBA8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9BF95-8F5D-6404-F9DC-C37724615A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9D4F1A-062C-90B4-B890-43BF13E0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9D059669-131F-91BB-F6E3-D78EFBE42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21" y="1403196"/>
            <a:ext cx="7129876" cy="50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48500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520CE-E222-771C-3C40-D2C7455EC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7FBE91D-D95D-8CA7-2665-3D638F8DC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0A9902-AC76-5115-60F3-B6250DDAC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6C9DCAD-2046-6F11-2378-4F34366CAC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1BD472-A6E4-DE7E-57E4-861CE769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240DE-1CB0-0C50-719E-ACD395F3D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- do návrhu vloží UZ, které chce novelizovat – volba Přidat úplné znění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7" name="Obrázek 6" descr="Obsah obrázku text, snímek obrazovky, displej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D43AEC63-ABB9-E083-E81A-5559BB9E2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23" y="2322698"/>
            <a:ext cx="4062693" cy="28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69473"/>
      </p:ext>
    </p:extLst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E7E5E-70EC-A8DA-EE23-5F5CE3EE3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436DDE-F00B-F081-41BC-86741333F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07F49F-6105-4E44-4FA4-63DCFE42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11223ED-394F-516D-A689-6BE4633699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94AF79-3150-98B0-D363-8C2D6042C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1CBB7260-3ECD-3B2B-8C9F-DC9C4CCE7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21" y="1403196"/>
            <a:ext cx="7129876" cy="50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51664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0D3DA-74D6-25BD-8059-05CD522DA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D5E31D-D6F9-5F8F-E763-1FECA3396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B6AA0A-E1A7-227D-B75A-A044AE6D7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8D2FBD1-832E-F86D-C915-5CBC04AB18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C7FE561-A2EF-2BC6-6C32-367D166A3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6" name="Obrázek 5" descr="Obsah obrázku text, snímek obrazovky, software, Písmo&#10;&#10;Obsah vygenerovaný umělou inteligencí může být nesprávný.">
            <a:extLst>
              <a:ext uri="{FF2B5EF4-FFF2-40B4-BE49-F238E27FC236}">
                <a16:creationId xmlns:a16="http://schemas.microsoft.com/office/drawing/2014/main" id="{A2812641-41E9-7F95-D9B3-81AC3E07B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121" y="1392667"/>
            <a:ext cx="9580757" cy="515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589843"/>
      </p:ext>
    </p:extLst>
  </p:cSld>
  <p:clrMapOvr>
    <a:masterClrMapping/>
  </p:clrMapOvr>
  <p:transition spd="slow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58775-CE2D-CF66-1ED1-09275CD74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924068-AF0E-CF26-E109-0742EF493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A2845D-3F9B-A8A6-BCC1-CA05501EB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0CDCB3-C496-99DC-8FA4-36CBA60A20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242584-FED8-9F96-99E0-981468592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4" name="Obrázek 3" descr="Obsah obrázku text, snímek obrazovky, software, displej&#10;&#10;Obsah vygenerovaný umělou inteligencí může být nesprávný.">
            <a:extLst>
              <a:ext uri="{FF2B5EF4-FFF2-40B4-BE49-F238E27FC236}">
                <a16:creationId xmlns:a16="http://schemas.microsoft.com/office/drawing/2014/main" id="{70941C1D-2FF2-89F2-5527-AF36829DB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975" y="1457824"/>
            <a:ext cx="9246220" cy="497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31951"/>
      </p:ext>
    </p:extLst>
  </p:cSld>
  <p:clrMapOvr>
    <a:masterClrMapping/>
  </p:clrMapOvr>
  <p:transition spd="slow">
    <p:push dir="u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F3969-E68B-9BAD-7191-2F1456464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141D412-4B30-F0C5-E963-3E62F18AA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3688A9-1337-F679-10F6-2479EC78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C00F71-D215-61AF-C8C9-8FFBF51D79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CF55D9-B93A-EF6D-87CE-40BCEC3EF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6" name="Obrázek 5" descr="Obsah obrázku text, snímek obrazovky, software, Písmo&#10;&#10;Obsah vygenerovaný umělou inteligencí může být nesprávný.">
            <a:extLst>
              <a:ext uri="{FF2B5EF4-FFF2-40B4-BE49-F238E27FC236}">
                <a16:creationId xmlns:a16="http://schemas.microsoft.com/office/drawing/2014/main" id="{85E53252-C52A-32FD-BB4E-74D84D699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780" y="1433737"/>
            <a:ext cx="9348440" cy="499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00473"/>
      </p:ext>
    </p:extLst>
  </p:cSld>
  <p:clrMapOvr>
    <a:masterClrMapping/>
  </p:clrMapOvr>
  <p:transition spd="slow">
    <p:push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80658-119C-91C4-75F5-4311FCDD5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B8C9AA-92B5-BE73-0261-68B78AB96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5D559-6D0A-3447-D3D3-6FF066674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9D88045-964A-F6A3-9324-AAB4E446D5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7DB3E9-A0FE-9467-DFC8-58FAB4A3F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543E9CFD-352D-7B03-6523-C3A71467F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366" y="1463107"/>
            <a:ext cx="9673683" cy="488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76565"/>
      </p:ext>
    </p:extLst>
  </p:cSld>
  <p:clrMapOvr>
    <a:masterClrMapping/>
  </p:clrMapOvr>
  <p:transition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B7477-8936-6326-9F8D-28158D306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74D308-F2DF-3AEB-15EE-4AE01D878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73A9D0-CF90-DC4E-2D11-D3D0D4AE5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FC73DAC-6DB6-D6ED-BF9E-0CBBB4FC28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E45974-76DA-A67E-FBFB-9D5AD0202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89070A9-4A05-4966-CC3A-1BFBAB5D8F25}"/>
              </a:ext>
            </a:extLst>
          </p:cNvPr>
          <p:cNvSpPr txBox="1"/>
          <p:nvPr/>
        </p:nvSpPr>
        <p:spPr>
          <a:xfrm>
            <a:off x="793750" y="1852083"/>
            <a:ext cx="9620250" cy="39052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8000" indent="-288000" algn="l"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endParaRPr lang="cs-CZ" sz="2000" err="1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23F035F-B7C7-D1C1-3D1E-CC6B72E41768}"/>
              </a:ext>
            </a:extLst>
          </p:cNvPr>
          <p:cNvSpPr txBox="1"/>
          <p:nvPr/>
        </p:nvSpPr>
        <p:spPr>
          <a:xfrm>
            <a:off x="1174750" y="1719663"/>
            <a:ext cx="10361089" cy="28418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endParaRPr lang="cs-CZ" sz="2000"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cs-CZ" sz="2000" b="1">
                <a:ea typeface="Calibri"/>
                <a:cs typeface="Calibri"/>
              </a:rPr>
              <a:t>Dynamické</a:t>
            </a:r>
            <a:r>
              <a:rPr lang="cs-CZ" sz="2000">
                <a:ea typeface="Calibri"/>
                <a:cs typeface="Calibri"/>
              </a:rPr>
              <a:t>: ukazují na aktuální znění, a po novele cíle budou "přesměrovány" </a:t>
            </a:r>
          </a:p>
          <a:p>
            <a:r>
              <a:rPr lang="cs-CZ" sz="2000">
                <a:ea typeface="Calibri"/>
                <a:cs typeface="Calibri"/>
              </a:rPr>
              <a:t>na novější aktuální znění</a:t>
            </a:r>
            <a:endParaRPr lang="cs-CZ">
              <a:ea typeface="Calibri"/>
              <a:cs typeface="Calibri"/>
            </a:endParaRPr>
          </a:p>
          <a:p>
            <a:endParaRPr lang="cs-CZ" sz="2000"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cs-CZ" sz="2000" b="1">
                <a:ea typeface="Calibri"/>
                <a:cs typeface="Calibri"/>
              </a:rPr>
              <a:t>Statické</a:t>
            </a:r>
            <a:r>
              <a:rPr lang="cs-CZ" sz="2000">
                <a:ea typeface="Calibri"/>
                <a:cs typeface="Calibri"/>
              </a:rPr>
              <a:t>: ukazují na ko</a:t>
            </a:r>
            <a:r>
              <a:rPr lang="cs-CZ" sz="2000">
                <a:ea typeface="+mn-lt"/>
                <a:cs typeface="+mn-lt"/>
              </a:rPr>
              <a:t>nkrétní znění - po novele cíle budou odkazovat stále na to </a:t>
            </a:r>
            <a:endParaRPr lang="cs-CZ">
              <a:ea typeface="+mn-lt"/>
              <a:cs typeface="+mn-lt"/>
            </a:endParaRPr>
          </a:p>
          <a:p>
            <a:r>
              <a:rPr lang="cs-CZ" sz="2000">
                <a:ea typeface="+mn-lt"/>
                <a:cs typeface="+mn-lt"/>
              </a:rPr>
              <a:t>stejné znění (nebudou odkazovat na novější předpis - odkazují na stále stejné, staré znění)</a:t>
            </a:r>
            <a:endParaRPr lang="cs-CZ">
              <a:ea typeface="Calibri"/>
              <a:cs typeface="Calibri"/>
            </a:endParaRPr>
          </a:p>
          <a:p>
            <a:endParaRPr lang="cs-CZ" sz="2000">
              <a:ea typeface="Calibri"/>
              <a:cs typeface="Calibri"/>
            </a:endParaRPr>
          </a:p>
          <a:p>
            <a:pPr marL="342900" indent="-342900"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  <a:buFont typeface="Arial"/>
              <a:buChar char="•"/>
            </a:pPr>
            <a:r>
              <a:rPr lang="cs-CZ" sz="2000" b="1">
                <a:ea typeface="Calibri"/>
                <a:cs typeface="Calibri"/>
              </a:rPr>
              <a:t>Budoucí dynamické: </a:t>
            </a:r>
            <a:r>
              <a:rPr lang="cs-CZ" sz="2000">
                <a:ea typeface="Calibri"/>
                <a:cs typeface="Calibri"/>
              </a:rPr>
              <a:t>ukazují na takové znění, které začne být účinné až </a:t>
            </a:r>
            <a:endParaRPr lang="cs-CZ">
              <a:ea typeface="Calibri"/>
              <a:cs typeface="Calibri"/>
            </a:endParaRPr>
          </a:p>
          <a:p>
            <a:pPr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2000">
                <a:ea typeface="Calibri"/>
                <a:cs typeface="Calibri"/>
              </a:rPr>
              <a:t>v budoucnosti - po novele tohoto "budoucího cíle" pak budou odkazovat na novější, aktuální předpis</a:t>
            </a:r>
          </a:p>
        </p:txBody>
      </p:sp>
    </p:spTree>
    <p:extLst>
      <p:ext uri="{BB962C8B-B14F-4D97-AF65-F5344CB8AC3E}">
        <p14:creationId xmlns:p14="http://schemas.microsoft.com/office/powerpoint/2010/main" val="4232296736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C0BF6-A638-5D17-EC49-5BFC14BF6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9D1547-3CCF-6860-0778-8E0C697A4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ADA639-2313-F75B-66AF-7B20BDDF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C5710E8-9A57-6A18-4D4C-6395F224CF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3E1B2F-0880-0D26-C8D4-254E58CFF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zmocnění - úvodní věta</a:t>
            </a:r>
            <a:endParaRPr lang="cs-CZ"/>
          </a:p>
        </p:txBody>
      </p:sp>
      <p:pic>
        <p:nvPicPr>
          <p:cNvPr id="6" name="Obrázek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8C415DF8-E40A-C52C-74D3-2743D36B7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46" y="1645209"/>
            <a:ext cx="9803781" cy="452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58556"/>
      </p:ext>
    </p:extLst>
  </p:cSld>
  <p:clrMapOvr>
    <a:masterClrMapping/>
  </p:clrMapOvr>
  <p:transition spd="slow">
    <p:push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D468FC-5A1F-4D93-9266-BF44BB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77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44A9715-BFBD-4CD0-B460-B81896994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AD50B7D-FE5C-4529-8057-8AD9C6AA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latin typeface="Aptos Narrow"/>
              </a:rPr>
              <a:t>Děkujeme za pozornost</a:t>
            </a:r>
            <a:br>
              <a:rPr lang="cs-CZ" b="0" i="0">
                <a:effectLst/>
                <a:latin typeface="Aptos Narrow" panose="020B0004020202020204" pitchFamily="34" charset="0"/>
              </a:rPr>
            </a:br>
            <a:br>
              <a:rPr lang="cs-CZ" b="0" i="0">
                <a:effectLst/>
                <a:latin typeface="Aptos Narrow" panose="020B0004020202020204" pitchFamily="34" charset="0"/>
              </a:rPr>
            </a:br>
            <a:endParaRPr lang="cs-CZ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531000984"/>
      </p:ext>
    </p:extLst>
  </p:cSld>
  <p:clrMapOvr>
    <a:masterClrMapping/>
  </p:clrMapOvr>
  <p:transition spd="slow">
    <p:push dir="u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9618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08F28-84E5-9500-E3E3-AF19F46AB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009C019-EDB5-5C2A-544D-0B8086CB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4A6ACC-3BAC-5663-5F01-4078AC307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2861C3D-DAA2-DA62-A016-09C7CDB7A0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DB34D-17E4-51FE-D4FB-B770A6C14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B15004-841F-9C18-D73F-9A34329A4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- do návrhu vloží UZ, které chce novelizovat – volba Přidat úplné znění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8" name="Obrázek 7" descr="Obsah obrázku text, snímek obrazovky, displej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1DD34D99-0F75-2FB7-45AD-B88DE5FE0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35" y="2224689"/>
            <a:ext cx="5981660" cy="428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349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9E26E-EE94-AFCE-74FE-0D50317BC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24338F0-4B7F-72D0-2C49-2CDDBBDC6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A0E1A8-A07C-ABB7-04E5-DEC74261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A150A10-211F-AD87-D090-E81FC11114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89B5F8-AD76-A2EB-88A0-C146D42A4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CD6B56-FD2F-DDD1-BA67-ECC352568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- systém přidá úplné znění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8" name="Obrázek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AFEE9BF0-9634-6313-C678-817C89485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17" y="2219653"/>
            <a:ext cx="8075449" cy="432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5327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8FAB6A51-56D0-4945-9C37-E9F244AF6ED1}"/>
    </a:ext>
  </a:extLst>
</a:theme>
</file>

<file path=ppt/theme/theme2.xml><?xml version="1.0" encoding="utf-8"?>
<a:theme xmlns:a="http://schemas.openxmlformats.org/drawingml/2006/main" name="1_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9937547C-5FBF-400E-9681-C42A71264088}"/>
    </a:ext>
  </a:extLst>
</a:theme>
</file>

<file path=ppt/theme/theme3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78ead9-6c77-4367-b017-694c57707dcb">
      <Terms xmlns="http://schemas.microsoft.com/office/infopath/2007/PartnerControls"/>
    </lcf76f155ced4ddcb4097134ff3c332f>
    <TaxCatchAll xmlns="99df7024-77c3-464a-ad9d-ac6dc0088db4" xsi:nil="true"/>
    <_ip_UnifiedCompliancePolicyUIAction xmlns="http://schemas.microsoft.com/sharepoint/v3" xsi:nil="true"/>
    <Popis xmlns="2d78ead9-6c77-4367-b017-694c57707dcb" xsi:nil="true"/>
    <_ip_UnifiedCompliancePolicyProperties xmlns="http://schemas.microsoft.com/sharepoint/v3" xsi:nil="true"/>
    <_Flow_SignoffStatus xmlns="2d78ead9-6c77-4367-b017-694c57707dcb" xsi:nil="true"/>
    <Link xmlns="2d78ead9-6c77-4367-b017-694c57707dcb">
      <Url xsi:nil="true"/>
      <Description xsi:nil="true"/>
    </Link>
    <Datum xmlns="2d78ead9-6c77-4367-b017-694c57707dc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6DD02983A46C409EEF11DE63C77FB7" ma:contentTypeVersion="24" ma:contentTypeDescription="Create a new document." ma:contentTypeScope="" ma:versionID="5dc0ac3a293befd2824dd226f7c6bc94">
  <xsd:schema xmlns:xsd="http://www.w3.org/2001/XMLSchema" xmlns:xs="http://www.w3.org/2001/XMLSchema" xmlns:p="http://schemas.microsoft.com/office/2006/metadata/properties" xmlns:ns1="http://schemas.microsoft.com/sharepoint/v3" xmlns:ns2="2d78ead9-6c77-4367-b017-694c57707dcb" xmlns:ns3="99df7024-77c3-464a-ad9d-ac6dc0088db4" targetNamespace="http://schemas.microsoft.com/office/2006/metadata/properties" ma:root="true" ma:fieldsID="ad31f4f9b6c08ef21cce5ea2016dfb44" ns1:_="" ns2:_="" ns3:_="">
    <xsd:import namespace="http://schemas.microsoft.com/sharepoint/v3"/>
    <xsd:import namespace="2d78ead9-6c77-4367-b017-694c57707dcb"/>
    <xsd:import namespace="99df7024-77c3-464a-ad9d-ac6dc0088d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Popi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ObjectDetectorVersions" minOccurs="0"/>
                <xsd:element ref="ns2:Li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78ead9-6c77-4367-b017-694c57707d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4" nillable="true" ma:displayName="Sign-off status" ma:internalName="Sign_x002d_off_x0020_status">
      <xsd:simpleType>
        <xsd:restriction base="dms:Text"/>
      </xsd:simpleType>
    </xsd:element>
    <xsd:element name="Popis" ma:index="15" nillable="true" ma:displayName="Popis" ma:description="e-Šablona mínus - analytický plán zadání pro vývoj backendových služeb (TSIT-ACE)" ma:format="Dropdown" ma:internalName="Popis">
      <xsd:simpleType>
        <xsd:restriction base="dms:Text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Datum" ma:index="22" nillable="true" ma:displayName="Datum" ma:format="DateOnly" ma:internalName="Datum">
      <xsd:simpleType>
        <xsd:restriction base="dms:DateTim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7f66ad1-fe3c-4d7f-928a-c6612a40c9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ink" ma:index="30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df7024-77c3-464a-ad9d-ac6dc0088d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38fe49ff-be76-4081-80dd-99ce3c2bd5fe}" ma:internalName="TaxCatchAll" ma:showField="CatchAllData" ma:web="99df7024-77c3-464a-ad9d-ac6dc0088d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5DA6C9-F14C-4EFB-AD47-FFBF4EE96E59}">
  <ds:schemaRefs>
    <ds:schemaRef ds:uri="http://schemas.microsoft.com/office/2006/documentManagement/types"/>
    <ds:schemaRef ds:uri="http://www.w3.org/XML/1998/namespace"/>
    <ds:schemaRef ds:uri="http://schemas.microsoft.com/sharepoint/v3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9df7024-77c3-464a-ad9d-ac6dc0088db4"/>
    <ds:schemaRef ds:uri="2d78ead9-6c77-4367-b017-694c57707dcb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F424C30-DE55-46BB-A6F1-F73644F418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9F11DA-64E9-47B8-A335-4D74ABF3F4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78ead9-6c77-4367-b017-694c57707dcb"/>
    <ds:schemaRef ds:uri="99df7024-77c3-464a-ad9d-ac6dc0088d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84226ac-d152-4259-96d9-9ea797342374}" enabled="1" method="Standard" siteId="{6573a299-ce07-4046-aaa3-db180daff1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2021 Asseco CE presentation template</Template>
  <TotalTime>1</TotalTime>
  <Words>1639</Words>
  <Application>Microsoft Office PowerPoint</Application>
  <PresentationFormat>Širokoúhlá obrazovka</PresentationFormat>
  <Paragraphs>362</Paragraphs>
  <Slides>78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78</vt:i4>
      </vt:variant>
    </vt:vector>
  </HeadingPairs>
  <TitlesOfParts>
    <vt:vector size="88" baseType="lpstr">
      <vt:lpstr>Aptos</vt:lpstr>
      <vt:lpstr>Aptos Narrow</vt:lpstr>
      <vt:lpstr>Arial</vt:lpstr>
      <vt:lpstr>Calibri</vt:lpstr>
      <vt:lpstr>Calibri Light</vt:lpstr>
      <vt:lpstr>Geomanist Book</vt:lpstr>
      <vt:lpstr>Symbol</vt:lpstr>
      <vt:lpstr>Wingdings</vt:lpstr>
      <vt:lpstr>szablon_prezentacji_16x9</vt:lpstr>
      <vt:lpstr>1_szablon_prezentacji_16x9</vt:lpstr>
      <vt:lpstr>Akademie e-Legislativy Blok 2</vt:lpstr>
      <vt:lpstr>Úvod</vt:lpstr>
      <vt:lpstr>Co je předmětem školení?</vt:lpstr>
      <vt:lpstr>Důležité odkazy</vt:lpstr>
      <vt:lpstr>Novelizace příloh  (tabulky a texty s nestandardní  strukturou)</vt:lpstr>
      <vt:lpstr>Novelizace tabulek</vt:lpstr>
      <vt:lpstr>Novelizace tabulek</vt:lpstr>
      <vt:lpstr>Novelizace tabulek</vt:lpstr>
      <vt:lpstr>Novelizace tabulek</vt:lpstr>
      <vt:lpstr>Novelizace tabulek</vt:lpstr>
      <vt:lpstr>Novelizace tabulek</vt:lpstr>
      <vt:lpstr>Novelizace tabulek</vt:lpstr>
      <vt:lpstr>Novelizace tabulek</vt:lpstr>
      <vt:lpstr>Celex  (rozdílové a srovnávací tabulky)</vt:lpstr>
      <vt:lpstr>Celex</vt:lpstr>
      <vt:lpstr>Celex – 1.Přidat Souvislost EU</vt:lpstr>
      <vt:lpstr>Celex – 2. Vyhledat právní předpis z EURLexu</vt:lpstr>
      <vt:lpstr>Celex – 2. Vyhledat právní předpis z EURLexu</vt:lpstr>
      <vt:lpstr>Celex – 2. Vyhledat právní předpis z EURLexu</vt:lpstr>
      <vt:lpstr>Celex – 3. Vložit vazbu celex na fragment </vt:lpstr>
      <vt:lpstr>Celex – 3. Vložit vazbu celex na fragment </vt:lpstr>
      <vt:lpstr>Celex – 3. Vložit vazbu celex na fragment </vt:lpstr>
      <vt:lpstr>Celex – 3. Vložit vazbu celex na fragment </vt:lpstr>
      <vt:lpstr>Celex – 3. Vložit vazbu celex na fragment </vt:lpstr>
      <vt:lpstr>Celex – 4. Vygenerovat Rozdílovú tabulku  </vt:lpstr>
      <vt:lpstr>Celex – 4. Vygenerovat Rozdílovú tabulku  </vt:lpstr>
      <vt:lpstr>Celex – 5. Srovavací tabulka se vkláda jako .docx soubor   </vt:lpstr>
      <vt:lpstr>Podání návrhu k publikaci v e-Sbírce (provádění redakčních korektur)</vt:lpstr>
      <vt:lpstr>Návrh se nachází v poslanecké sněmovně</vt:lpstr>
      <vt:lpstr>Návrh se nachází v poslanecké sněmovně</vt:lpstr>
      <vt:lpstr>Návrh se nachází v poslanecké sněmovně</vt:lpstr>
      <vt:lpstr>Žádost o vyhlášení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Typografická korektura</vt:lpstr>
      <vt:lpstr>Typografická korektura</vt:lpstr>
      <vt:lpstr>Typografická korektura</vt:lpstr>
      <vt:lpstr>Typografická korektura</vt:lpstr>
      <vt:lpstr>Typografická korektura</vt:lpstr>
      <vt:lpstr>Práce s odkazy na právní předpisy (dynamický vs. statický)</vt:lpstr>
      <vt:lpstr>Práce s odkazy na právní předpisy</vt:lpstr>
      <vt:lpstr>Interní odkaz</vt:lpstr>
      <vt:lpstr>Interní odkaz</vt:lpstr>
      <vt:lpstr>Interní odkaz </vt:lpstr>
      <vt:lpstr>Interní odkaz </vt:lpstr>
      <vt:lpstr>Odkaz na poznámku pod čarou</vt:lpstr>
      <vt:lpstr>Odkaz na poznámku pod čarou</vt:lpstr>
      <vt:lpstr>Odkaz na poznámku pod čarou</vt:lpstr>
      <vt:lpstr>Odkaz na poznámku pod čarou</vt:lpstr>
      <vt:lpstr>Odkaz na právní akt EU</vt:lpstr>
      <vt:lpstr>Odkaz na právní akt EU</vt:lpstr>
      <vt:lpstr>Odkaz na právní akt EU</vt:lpstr>
      <vt:lpstr>Odkaz na právní akt EU</vt:lpstr>
      <vt:lpstr>Odkaz na právní akt EU</vt:lpstr>
      <vt:lpstr>Odkaz na právní akt textem</vt:lpstr>
      <vt:lpstr>Odkaz na právní akt textem</vt:lpstr>
      <vt:lpstr>Odkaz na právní akt textem</vt:lpstr>
      <vt:lpstr>Odkaz na právní akt textem</vt:lpstr>
      <vt:lpstr>Odkaz na jiný právní akt </vt:lpstr>
      <vt:lpstr>Odkaz na jiný právní akt </vt:lpstr>
      <vt:lpstr>Odkaz na jiný právní akt </vt:lpstr>
      <vt:lpstr>Odkaz na jiný právní akt </vt:lpstr>
      <vt:lpstr>Odkaz na jiný právní akt </vt:lpstr>
      <vt:lpstr>Odkaz na jiný právní akt </vt:lpstr>
      <vt:lpstr>Odkaz na jiný právní akt </vt:lpstr>
      <vt:lpstr>Odkaz na jiný právní akt </vt:lpstr>
      <vt:lpstr>Odkaz na jiný právní akt </vt:lpstr>
      <vt:lpstr>Odkaz na zmocnění - úvodní věta</vt:lpstr>
      <vt:lpstr>Děkujeme za pozornost  </vt:lpstr>
      <vt:lpstr>Prezentace aplikace PowerPoint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BUTOR Tomáš</dc:creator>
  <cp:lastModifiedBy>HORVÁTH Martin</cp:lastModifiedBy>
  <cp:revision>2</cp:revision>
  <cp:lastPrinted>2013-04-25T15:22:59Z</cp:lastPrinted>
  <dcterms:created xsi:type="dcterms:W3CDTF">2021-10-19T06:50:50Z</dcterms:created>
  <dcterms:modified xsi:type="dcterms:W3CDTF">2025-03-30T18:36:06Z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83eb73-1339-4c09-b43c-88ef2eea0029_Enabled">
    <vt:lpwstr>true</vt:lpwstr>
  </property>
  <property fmtid="{D5CDD505-2E9C-101B-9397-08002B2CF9AE}" pid="3" name="MSIP_Label_ab83eb73-1339-4c09-b43c-88ef2eea0029_SetDate">
    <vt:lpwstr>2021-02-17T09:58:34Z</vt:lpwstr>
  </property>
  <property fmtid="{D5CDD505-2E9C-101B-9397-08002B2CF9AE}" pid="4" name="MSIP_Label_ab83eb73-1339-4c09-b43c-88ef2eea0029_Method">
    <vt:lpwstr>Standard</vt:lpwstr>
  </property>
  <property fmtid="{D5CDD505-2E9C-101B-9397-08002B2CF9AE}" pid="5" name="MSIP_Label_ab83eb73-1339-4c09-b43c-88ef2eea0029_Name">
    <vt:lpwstr>Wewnętrzny Asseco</vt:lpwstr>
  </property>
  <property fmtid="{D5CDD505-2E9C-101B-9397-08002B2CF9AE}" pid="6" name="MSIP_Label_ab83eb73-1339-4c09-b43c-88ef2eea0029_SiteId">
    <vt:lpwstr>88152bde-cfa3-4a5c-b981-a785c624bb42</vt:lpwstr>
  </property>
  <property fmtid="{D5CDD505-2E9C-101B-9397-08002B2CF9AE}" pid="7" name="MSIP_Label_ab83eb73-1339-4c09-b43c-88ef2eea0029_ActionId">
    <vt:lpwstr>8d476661-4322-4f33-acf9-7a5987e4846a</vt:lpwstr>
  </property>
  <property fmtid="{D5CDD505-2E9C-101B-9397-08002B2CF9AE}" pid="8" name="MSIP_Label_ab83eb73-1339-4c09-b43c-88ef2eea0029_ContentBits">
    <vt:lpwstr>0</vt:lpwstr>
  </property>
  <property fmtid="{D5CDD505-2E9C-101B-9397-08002B2CF9AE}" pid="9" name="ContentTypeId">
    <vt:lpwstr>0x010100356DD02983A46C409EEF11DE63C77FB7</vt:lpwstr>
  </property>
  <property fmtid="{D5CDD505-2E9C-101B-9397-08002B2CF9AE}" pid="10" name="MediaServiceImageTags">
    <vt:lpwstr/>
  </property>
  <property fmtid="{D5CDD505-2E9C-101B-9397-08002B2CF9AE}" pid="11" name="ClassificationContentMarkingHeaderLocations">
    <vt:lpwstr>szablon_prezentacji_16x9:4\1_szablon_prezentacji_16x9:4</vt:lpwstr>
  </property>
  <property fmtid="{D5CDD505-2E9C-101B-9397-08002B2CF9AE}" pid="12" name="ClassificationContentMarkingHeaderText">
    <vt:lpwstr>INTERNAL</vt:lpwstr>
  </property>
</Properties>
</file>